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8"/>
  </p:notesMasterIdLst>
  <p:sldIdLst>
    <p:sldId id="283" r:id="rId2"/>
    <p:sldId id="292" r:id="rId3"/>
    <p:sldId id="277" r:id="rId4"/>
    <p:sldId id="278" r:id="rId5"/>
    <p:sldId id="279" r:id="rId6"/>
    <p:sldId id="280" r:id="rId7"/>
    <p:sldId id="285" r:id="rId8"/>
    <p:sldId id="289" r:id="rId9"/>
    <p:sldId id="293" r:id="rId10"/>
    <p:sldId id="270" r:id="rId11"/>
    <p:sldId id="272" r:id="rId12"/>
    <p:sldId id="273" r:id="rId13"/>
    <p:sldId id="274" r:id="rId14"/>
    <p:sldId id="298" r:id="rId15"/>
    <p:sldId id="294" r:id="rId16"/>
    <p:sldId id="295" r:id="rId17"/>
    <p:sldId id="286" r:id="rId18"/>
    <p:sldId id="287" r:id="rId19"/>
    <p:sldId id="297" r:id="rId20"/>
    <p:sldId id="290" r:id="rId21"/>
    <p:sldId id="299" r:id="rId22"/>
    <p:sldId id="301" r:id="rId23"/>
    <p:sldId id="300" r:id="rId24"/>
    <p:sldId id="296" r:id="rId25"/>
    <p:sldId id="276" r:id="rId26"/>
    <p:sldId id="259" r:id="rId2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6FD"/>
    <a:srgbClr val="C5F1FF"/>
    <a:srgbClr val="A5E9FF"/>
    <a:srgbClr val="6FD8F8"/>
    <a:srgbClr val="E55057"/>
    <a:srgbClr val="103A51"/>
    <a:srgbClr val="7BD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94" autoAdjust="0"/>
    <p:restoredTop sz="94673" autoAdjust="0"/>
  </p:normalViewPr>
  <p:slideViewPr>
    <p:cSldViewPr snapToGrid="0" snapToObjects="1">
      <p:cViewPr varScale="1">
        <p:scale>
          <a:sx n="82" d="100"/>
          <a:sy n="82" d="100"/>
        </p:scale>
        <p:origin x="-192" y="-1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50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FCD27-B166-BE44-8799-5F09CD59CB80}" type="datetimeFigureOut">
              <a:rPr lang="en-US" smtClean="0"/>
              <a:t>25.09.13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42338-30C9-104C-8765-0AAEA92F5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52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This approach scales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E23F6-52C1-4661-BFE1-3D57BFAF70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77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5972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823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25.09.13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4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25.09.13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1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25.09.13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4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25.09.13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8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25.09.13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9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25.09.13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6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25.09.13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6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25.09.13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5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25.09.13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7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25.09.13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5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25.09.13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5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6EE3E-A57B-E444-897F-73BFC884DC51}" type="datetimeFigureOut">
              <a:rPr lang="en-US" smtClean="0"/>
              <a:t>25.09.13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6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rgbClr val="E55057"/>
          </a:solidFill>
          <a:latin typeface="Source Sans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Source Sans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Source Sans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Source Sans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Source Sans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Source Sans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oto.lib.unca.edu/findingaids/photo/national_climatic_data_center/NCDC_interior.htm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ala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8232" y="2536019"/>
            <a:ext cx="4800600" cy="33398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343178"/>
            <a:ext cx="7772400" cy="196941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103A51"/>
                </a:solidFill>
              </a:rPr>
              <a:t>Scaling Scala</a:t>
            </a:r>
            <a:br>
              <a:rPr lang="en-US" sz="5400" dirty="0" smtClean="0">
                <a:solidFill>
                  <a:srgbClr val="103A51"/>
                </a:solidFill>
              </a:rPr>
            </a:br>
            <a:r>
              <a:rPr lang="en-US" sz="5400" dirty="0" smtClean="0">
                <a:solidFill>
                  <a:srgbClr val="103A51"/>
                </a:solidFill>
              </a:rPr>
              <a:t>to the Database</a:t>
            </a:r>
            <a:endParaRPr lang="en-US" sz="5400" dirty="0">
              <a:solidFill>
                <a:srgbClr val="103A51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2602044"/>
            <a:ext cx="6400800" cy="81617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103A51"/>
                </a:solidFill>
                <a:latin typeface="Source Sans Pro Semibold"/>
                <a:cs typeface="Source Sans Pro Semibold"/>
              </a:rPr>
              <a:t>Jan Christopher Vogt, EPFL</a:t>
            </a:r>
          </a:p>
          <a:p>
            <a:r>
              <a:rPr lang="en-US" sz="2000" dirty="0" smtClean="0">
                <a:solidFill>
                  <a:srgbClr val="103A51"/>
                </a:solidFill>
                <a:latin typeface="Source Sans Pro Semibold"/>
                <a:cs typeface="Source Sans Pro Semibold"/>
              </a:rPr>
              <a:t>Stefan Zeiger, Typesafe</a:t>
            </a:r>
          </a:p>
          <a:p>
            <a:endParaRPr lang="en-US" sz="2000" dirty="0">
              <a:solidFill>
                <a:srgbClr val="103A51"/>
              </a:solidFill>
              <a:latin typeface="Source Sans Pro Semibold"/>
              <a:cs typeface="Source Sans Pro Semibold"/>
            </a:endParaRPr>
          </a:p>
        </p:txBody>
      </p:sp>
      <p:pic>
        <p:nvPicPr>
          <p:cNvPr id="9" name="Picture 8" descr="typesafe-logo-bi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755" y="4135479"/>
            <a:ext cx="241744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384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 smtClean="0">
                <a:ea typeface="ＭＳ Ｐゴシック"/>
                <a:cs typeface="ＭＳ Ｐゴシック"/>
              </a:rPr>
              <a:t>Impedance Mismatch: Retrieval</a:t>
            </a:r>
          </a:p>
        </p:txBody>
      </p:sp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1143007" y="1401244"/>
            <a:ext cx="2951163" cy="1477328"/>
          </a:xfrm>
          <a:prstGeom prst="rect">
            <a:avLst/>
          </a:prstGeom>
          <a:ln>
            <a:solidFill>
              <a:srgbClr val="103A51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14400"/>
            <a:r>
              <a:rPr lang="de-DE" u="sng" dirty="0" err="1">
                <a:solidFill>
                  <a:schemeClr val="hlink"/>
                </a:solidFill>
              </a:rPr>
              <a:t>Colombian</a:t>
            </a:r>
            <a:endParaRPr lang="de-DE" u="sng" dirty="0">
              <a:solidFill>
                <a:schemeClr val="hlink"/>
              </a:solidFill>
            </a:endParaRPr>
          </a:p>
          <a:p>
            <a:pPr defTabSz="914400"/>
            <a:r>
              <a:rPr lang="de-DE" u="sng" dirty="0" err="1">
                <a:solidFill>
                  <a:schemeClr val="hlink"/>
                </a:solidFill>
              </a:rPr>
              <a:t>French_Roast</a:t>
            </a:r>
            <a:endParaRPr lang="de-DE" u="sng" dirty="0">
              <a:solidFill>
                <a:schemeClr val="hlink"/>
              </a:solidFill>
            </a:endParaRPr>
          </a:p>
          <a:p>
            <a:pPr defTabSz="914400"/>
            <a:r>
              <a:rPr lang="de-DE" u="sng" dirty="0">
                <a:solidFill>
                  <a:schemeClr val="hlink"/>
                </a:solidFill>
              </a:rPr>
              <a:t>Espresso</a:t>
            </a:r>
          </a:p>
          <a:p>
            <a:pPr defTabSz="914400"/>
            <a:r>
              <a:rPr lang="de-DE" u="sng" dirty="0" err="1">
                <a:solidFill>
                  <a:schemeClr val="hlink"/>
                </a:solidFill>
              </a:rPr>
              <a:t>Colombian_Decaf</a:t>
            </a:r>
            <a:endParaRPr lang="de-DE" u="sng" dirty="0">
              <a:solidFill>
                <a:schemeClr val="hlink"/>
              </a:solidFill>
            </a:endParaRPr>
          </a:p>
          <a:p>
            <a:pPr defTabSz="914400"/>
            <a:r>
              <a:rPr lang="de-DE" u="sng" dirty="0" err="1">
                <a:solidFill>
                  <a:schemeClr val="hlink"/>
                </a:solidFill>
              </a:rPr>
              <a:t>French_Roast_Decaf</a:t>
            </a:r>
            <a:endParaRPr lang="de-DE" u="sng" dirty="0">
              <a:solidFill>
                <a:schemeClr val="hlink"/>
              </a:solidFill>
            </a:endParaRPr>
          </a:p>
        </p:txBody>
      </p:sp>
      <p:pic>
        <p:nvPicPr>
          <p:cNvPr id="46086" name="Picture 6" descr="web_hand_mouse_www_cli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7552" y="2178127"/>
            <a:ext cx="209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4468820" y="1531022"/>
            <a:ext cx="3684587" cy="923330"/>
          </a:xfrm>
          <a:prstGeom prst="rect">
            <a:avLst/>
          </a:prstGeom>
          <a:ln>
            <a:solidFill>
              <a:srgbClr val="103A51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b="1" dirty="0">
                <a:solidFill>
                  <a:srgbClr val="A10A00"/>
                </a:solidFill>
              </a:rPr>
              <a:t>Espresso</a:t>
            </a:r>
          </a:p>
          <a:p>
            <a:r>
              <a:rPr lang="de-DE" dirty="0" smtClean="0">
                <a:solidFill>
                  <a:srgbClr val="084159"/>
                </a:solidFill>
              </a:rPr>
              <a:t>Price</a:t>
            </a:r>
            <a:r>
              <a:rPr lang="de-DE" dirty="0">
                <a:solidFill>
                  <a:srgbClr val="084159"/>
                </a:solidFill>
              </a:rPr>
              <a:t>:	</a:t>
            </a:r>
            <a:r>
              <a:rPr lang="de-DE" dirty="0">
                <a:solidFill>
                  <a:srgbClr val="715F49"/>
                </a:solidFill>
              </a:rPr>
              <a:t>	</a:t>
            </a:r>
            <a:r>
              <a:rPr lang="de-DE" dirty="0" smtClean="0"/>
              <a:t>9.99</a:t>
            </a:r>
          </a:p>
          <a:p>
            <a:r>
              <a:rPr lang="de-DE" dirty="0">
                <a:solidFill>
                  <a:srgbClr val="084159"/>
                </a:solidFill>
              </a:rPr>
              <a:t>Supplier:	</a:t>
            </a:r>
            <a:r>
              <a:rPr lang="de-DE" dirty="0">
                <a:solidFill>
                  <a:srgbClr val="715F49"/>
                </a:solidFill>
              </a:rPr>
              <a:t>	</a:t>
            </a:r>
            <a:r>
              <a:rPr lang="de-DE" dirty="0"/>
              <a:t>The High </a:t>
            </a:r>
            <a:r>
              <a:rPr lang="de-DE" dirty="0" smtClean="0"/>
              <a:t>Ground</a:t>
            </a:r>
            <a:endParaRPr lang="de-DE" dirty="0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flipV="1">
            <a:off x="2095216" y="1692949"/>
            <a:ext cx="2273786" cy="485178"/>
          </a:xfrm>
          <a:prstGeom prst="line">
            <a:avLst/>
          </a:prstGeom>
          <a:ln>
            <a:solidFill>
              <a:srgbClr val="103A51"/>
            </a:solidFill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1116020" y="3261502"/>
            <a:ext cx="28527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err="1">
                <a:solidFill>
                  <a:srgbClr val="7F0055"/>
                </a:solidFill>
                <a:latin typeface="Droid Sans Mono"/>
                <a:cs typeface="Droid Sans Mono"/>
              </a:rPr>
              <a:t>select</a:t>
            </a:r>
            <a: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  <a:t> COF_NAME</a:t>
            </a:r>
            <a:b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</a:br>
            <a:r>
              <a:rPr lang="de-DE" b="1" dirty="0" err="1">
                <a:solidFill>
                  <a:srgbClr val="7F0055"/>
                </a:solidFill>
                <a:latin typeface="Droid Sans Mono"/>
                <a:cs typeface="Droid Sans Mono"/>
              </a:rPr>
              <a:t>from</a:t>
            </a:r>
            <a: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  <a:t> COFFEES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4427538" y="3260312"/>
            <a:ext cx="40640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>
                <a:solidFill>
                  <a:srgbClr val="7F0055"/>
                </a:solidFill>
                <a:latin typeface="Droid Sans Mono"/>
                <a:cs typeface="Droid Sans Mono"/>
              </a:rPr>
              <a:t>select</a:t>
            </a:r>
            <a: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  <a:t> c.*, s.SUP_NAME</a:t>
            </a:r>
            <a:b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</a:br>
            <a:r>
              <a:rPr lang="de-DE" b="1" dirty="0">
                <a:solidFill>
                  <a:srgbClr val="7F0055"/>
                </a:solidFill>
                <a:latin typeface="Droid Sans Mono"/>
                <a:cs typeface="Droid Sans Mono"/>
              </a:rPr>
              <a:t>from</a:t>
            </a:r>
            <a: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  <a:t> COFFEES c, SUPPLIERS s</a:t>
            </a:r>
            <a:b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</a:br>
            <a:r>
              <a:rPr lang="de-DE" b="1" dirty="0">
                <a:solidFill>
                  <a:srgbClr val="7F0055"/>
                </a:solidFill>
                <a:latin typeface="Droid Sans Mono"/>
                <a:cs typeface="Droid Sans Mono"/>
              </a:rPr>
              <a:t>where</a:t>
            </a:r>
            <a: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  <a:t> c.COF_NAME = ?</a:t>
            </a:r>
            <a:b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</a:br>
            <a:r>
              <a:rPr lang="de-DE" b="1" dirty="0">
                <a:solidFill>
                  <a:srgbClr val="7F0055"/>
                </a:solidFill>
                <a:latin typeface="Droid Sans Mono"/>
                <a:cs typeface="Droid Sans Mono"/>
              </a:rPr>
              <a:t>and</a:t>
            </a:r>
            <a: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  <a:t> c.SUP_ID = s.SUP_ID</a:t>
            </a:r>
          </a:p>
          <a:p>
            <a:pPr>
              <a:spcBef>
                <a:spcPct val="50000"/>
              </a:spcBef>
            </a:pPr>
            <a:endParaRPr lang="de-DE" dirty="0">
              <a:solidFill>
                <a:srgbClr val="000000"/>
              </a:solidFill>
              <a:latin typeface="Droid Sans Mono"/>
              <a:cs typeface="Droid Sans Mono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885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 animBg="1"/>
      <p:bldP spid="46088" grpId="0" animBg="1"/>
      <p:bldP spid="460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4918919" y="2312519"/>
            <a:ext cx="934788" cy="2238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de-DE"/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3116834" y="1559973"/>
            <a:ext cx="1427435" cy="26514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de-DE"/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3271661" y="2312519"/>
            <a:ext cx="789832" cy="2155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de-DE"/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3590875" y="3767109"/>
            <a:ext cx="1914704" cy="2362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de-DE" dirty="0" smtClean="0"/>
              <a:t>			</a:t>
            </a:r>
            <a:endParaRPr lang="de-DE" dirty="0"/>
          </a:p>
        </p:txBody>
      </p:sp>
      <p:sp>
        <p:nvSpPr>
          <p:cNvPr id="23557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 smtClean="0">
                <a:ea typeface="ＭＳ Ｐゴシック"/>
                <a:cs typeface="ＭＳ Ｐゴシック"/>
              </a:rPr>
              <a:t>Impedance Mismatch: Retrieval</a:t>
            </a:r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271487" y="1508088"/>
            <a:ext cx="6808787" cy="280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600" b="1" dirty="0">
                <a:solidFill>
                  <a:srgbClr val="7F0055"/>
                </a:solidFill>
                <a:latin typeface="Droid Sans Mono"/>
                <a:cs typeface="Droid Sans Mono"/>
              </a:rPr>
              <a:t>  def</a:t>
            </a:r>
            <a:r>
              <a:rPr lang="de-DE" sz="1600" dirty="0">
                <a:solidFill>
                  <a:srgbClr val="000000"/>
                </a:solidFill>
                <a:latin typeface="Droid Sans Mono"/>
                <a:cs typeface="Droid Sans Mono"/>
              </a:rPr>
              <a:t> getAllCoffees(): Seq[Coffee] = </a:t>
            </a:r>
            <a:r>
              <a:rPr lang="de-DE" sz="1600" b="1" dirty="0">
                <a:solidFill>
                  <a:srgbClr val="7F0055"/>
                </a:solidFill>
                <a:latin typeface="Droid Sans Mono"/>
                <a:cs typeface="Droid Sans Mono"/>
              </a:rPr>
              <a:t>…</a:t>
            </a:r>
            <a:endParaRPr lang="de-DE" sz="1600" dirty="0">
              <a:solidFill>
                <a:srgbClr val="000000"/>
              </a:solidFill>
              <a:latin typeface="Droid Sans Mono"/>
              <a:cs typeface="Droid Sans Mono"/>
            </a:endParaRPr>
          </a:p>
          <a:p>
            <a:r>
              <a:rPr lang="de-DE" sz="1600" dirty="0">
                <a:solidFill>
                  <a:srgbClr val="000000"/>
                </a:solidFill>
                <a:latin typeface="Droid Sans Mono"/>
                <a:cs typeface="Droid Sans Mono"/>
              </a:rPr>
              <a:t>  </a:t>
            </a:r>
          </a:p>
          <a:p>
            <a:r>
              <a:rPr lang="de-DE" sz="1600" b="1" dirty="0">
                <a:solidFill>
                  <a:srgbClr val="7F0055"/>
                </a:solidFill>
                <a:latin typeface="Droid Sans Mono"/>
                <a:cs typeface="Droid Sans Mono"/>
              </a:rPr>
              <a:t>  def</a:t>
            </a:r>
            <a:r>
              <a:rPr lang="de-DE" sz="1600" dirty="0">
                <a:solidFill>
                  <a:srgbClr val="000000"/>
                </a:solidFill>
                <a:latin typeface="Droid Sans Mono"/>
                <a:cs typeface="Droid Sans Mono"/>
              </a:rPr>
              <a:t> printLinks(s: Seq[Coffee]) {</a:t>
            </a:r>
          </a:p>
          <a:p>
            <a:r>
              <a:rPr lang="de-DE" sz="1600" dirty="0">
                <a:solidFill>
                  <a:srgbClr val="000000"/>
                </a:solidFill>
                <a:latin typeface="Droid Sans Mono"/>
                <a:cs typeface="Droid Sans Mono"/>
              </a:rPr>
              <a:t>    </a:t>
            </a:r>
            <a:r>
              <a:rPr lang="de-DE" sz="1600" b="1" dirty="0">
                <a:solidFill>
                  <a:srgbClr val="7F0055"/>
                </a:solidFill>
                <a:latin typeface="Droid Sans Mono"/>
                <a:cs typeface="Droid Sans Mono"/>
              </a:rPr>
              <a:t>for</a:t>
            </a:r>
            <a:r>
              <a:rPr lang="de-DE" sz="1600" dirty="0">
                <a:solidFill>
                  <a:srgbClr val="000000"/>
                </a:solidFill>
                <a:latin typeface="Droid Sans Mono"/>
                <a:cs typeface="Droid Sans Mono"/>
              </a:rPr>
              <a:t>(c &lt;- s) println(c.name                )</a:t>
            </a:r>
          </a:p>
          <a:p>
            <a:r>
              <a:rPr lang="de-DE" sz="1600" dirty="0">
                <a:solidFill>
                  <a:srgbClr val="000000"/>
                </a:solidFill>
                <a:latin typeface="Droid Sans Mono"/>
                <a:cs typeface="Droid Sans Mono"/>
              </a:rPr>
              <a:t>  }</a:t>
            </a:r>
          </a:p>
          <a:p>
            <a:endParaRPr lang="de-DE" sz="1600" dirty="0">
              <a:solidFill>
                <a:srgbClr val="000000"/>
              </a:solidFill>
              <a:latin typeface="Droid Sans Mono"/>
              <a:cs typeface="Droid Sans Mono"/>
            </a:endParaRPr>
          </a:p>
          <a:p>
            <a:r>
              <a:rPr lang="de-DE" sz="1600" dirty="0">
                <a:solidFill>
                  <a:srgbClr val="000000"/>
                </a:solidFill>
                <a:latin typeface="Droid Sans Mono"/>
                <a:cs typeface="Droid Sans Mono"/>
              </a:rPr>
              <a:t>  </a:t>
            </a:r>
            <a:r>
              <a:rPr lang="de-DE" sz="1600" b="1" dirty="0">
                <a:solidFill>
                  <a:srgbClr val="7F0055"/>
                </a:solidFill>
                <a:latin typeface="Droid Sans Mono"/>
                <a:cs typeface="Droid Sans Mono"/>
              </a:rPr>
              <a:t>def</a:t>
            </a:r>
            <a:r>
              <a:rPr lang="de-DE" sz="1600" dirty="0">
                <a:solidFill>
                  <a:srgbClr val="000000"/>
                </a:solidFill>
                <a:latin typeface="Droid Sans Mono"/>
                <a:cs typeface="Droid Sans Mono"/>
              </a:rPr>
              <a:t> printDetails(c: Coffee) {</a:t>
            </a:r>
          </a:p>
          <a:p>
            <a:r>
              <a:rPr lang="de-DE" sz="1600" dirty="0">
                <a:solidFill>
                  <a:srgbClr val="000000"/>
                </a:solidFill>
                <a:latin typeface="Droid Sans Mono"/>
                <a:cs typeface="Droid Sans Mono"/>
              </a:rPr>
              <a:t>    println(c.name)</a:t>
            </a:r>
          </a:p>
          <a:p>
            <a:r>
              <a:rPr lang="de-DE" sz="1600" dirty="0" smtClean="0">
                <a:solidFill>
                  <a:srgbClr val="000000"/>
                </a:solidFill>
                <a:latin typeface="Droid Sans Mono"/>
                <a:cs typeface="Droid Sans Mono"/>
              </a:rPr>
              <a:t>    </a:t>
            </a:r>
            <a:r>
              <a:rPr lang="de-DE" sz="1600" dirty="0">
                <a:solidFill>
                  <a:srgbClr val="000000"/>
                </a:solidFill>
                <a:latin typeface="Droid Sans Mono"/>
                <a:cs typeface="Droid Sans Mono"/>
              </a:rPr>
              <a:t>println(</a:t>
            </a:r>
            <a:r>
              <a:rPr lang="de-DE" sz="1600" dirty="0">
                <a:solidFill>
                  <a:srgbClr val="2A00FF"/>
                </a:solidFill>
                <a:latin typeface="Droid Sans Mono"/>
                <a:cs typeface="Droid Sans Mono"/>
              </a:rPr>
              <a:t>"Price: "</a:t>
            </a:r>
            <a:r>
              <a:rPr lang="de-DE" sz="1600" dirty="0">
                <a:solidFill>
                  <a:srgbClr val="000000"/>
                </a:solidFill>
                <a:latin typeface="Droid Sans Mono"/>
                <a:cs typeface="Droid Sans Mono"/>
              </a:rPr>
              <a:t> + c.price</a:t>
            </a:r>
            <a:r>
              <a:rPr lang="de-DE" sz="1600" dirty="0" smtClean="0">
                <a:solidFill>
                  <a:srgbClr val="000000"/>
                </a:solidFill>
                <a:latin typeface="Droid Sans Mono"/>
                <a:cs typeface="Droid Sans Mono"/>
              </a:rPr>
              <a:t>)</a:t>
            </a:r>
          </a:p>
          <a:p>
            <a:r>
              <a:rPr lang="de-DE" sz="1600" dirty="0" smtClean="0">
                <a:solidFill>
                  <a:srgbClr val="000000"/>
                </a:solidFill>
                <a:latin typeface="Droid Sans Mono"/>
                <a:cs typeface="Droid Sans Mono"/>
              </a:rPr>
              <a:t>    </a:t>
            </a:r>
            <a:r>
              <a:rPr lang="de-DE" sz="1600" dirty="0">
                <a:solidFill>
                  <a:srgbClr val="000000"/>
                </a:solidFill>
                <a:latin typeface="Droid Sans Mono"/>
                <a:cs typeface="Droid Sans Mono"/>
              </a:rPr>
              <a:t>println(</a:t>
            </a:r>
            <a:r>
              <a:rPr lang="de-DE" sz="1600" dirty="0">
                <a:solidFill>
                  <a:srgbClr val="2A00FF"/>
                </a:solidFill>
                <a:latin typeface="Droid Sans Mono"/>
                <a:cs typeface="Droid Sans Mono"/>
              </a:rPr>
              <a:t>"Supplier: "</a:t>
            </a:r>
            <a:r>
              <a:rPr lang="de-DE" sz="1600" dirty="0">
                <a:solidFill>
                  <a:srgbClr val="000000"/>
                </a:solidFill>
                <a:latin typeface="Droid Sans Mono"/>
                <a:cs typeface="Droid Sans Mono"/>
              </a:rPr>
              <a:t> + c.supplier.name)</a:t>
            </a:r>
          </a:p>
          <a:p>
            <a:r>
              <a:rPr lang="de-DE" sz="1600" dirty="0" smtClean="0">
                <a:solidFill>
                  <a:srgbClr val="000000"/>
                </a:solidFill>
                <a:latin typeface="Droid Sans Mono"/>
                <a:cs typeface="Droid Sans Mono"/>
              </a:rPr>
              <a:t>  }</a:t>
            </a:r>
            <a:endParaRPr lang="de-DE" sz="1600" dirty="0">
              <a:solidFill>
                <a:srgbClr val="000000"/>
              </a:solidFill>
              <a:latin typeface="Droid Sans Mono"/>
              <a:cs typeface="Droid Sans Mono"/>
            </a:endParaRP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542261" y="1456428"/>
            <a:ext cx="6808787" cy="112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endParaRPr lang="de-DE" sz="1600" dirty="0">
              <a:solidFill>
                <a:srgbClr val="000000"/>
              </a:solidFill>
              <a:latin typeface="Consolas" pitchFamily="49" charset="0"/>
            </a:endParaRPr>
          </a:p>
          <a:p>
            <a:pPr>
              <a:lnSpc>
                <a:spcPts val="2000"/>
              </a:lnSpc>
            </a:pPr>
            <a:r>
              <a:rPr lang="de-DE" sz="1600" dirty="0">
                <a:solidFill>
                  <a:srgbClr val="000000"/>
                </a:solidFill>
                <a:latin typeface="Consolas" pitchFamily="49" charset="0"/>
              </a:rPr>
              <a:t>  </a:t>
            </a:r>
          </a:p>
          <a:p>
            <a:pPr>
              <a:lnSpc>
                <a:spcPts val="2000"/>
              </a:lnSpc>
            </a:pPr>
            <a:r>
              <a:rPr lang="de-DE" sz="1600" dirty="0" smtClean="0">
                <a:solidFill>
                  <a:srgbClr val="000000"/>
                </a:solidFill>
                <a:latin typeface="Consolas" pitchFamily="49" charset="0"/>
              </a:rPr>
              <a:t>								</a:t>
            </a:r>
            <a:endParaRPr lang="de-DE" sz="1600" dirty="0">
              <a:solidFill>
                <a:srgbClr val="000000"/>
              </a:solidFill>
              <a:latin typeface="Consolas" pitchFamily="49" charset="0"/>
            </a:endParaRPr>
          </a:p>
          <a:p>
            <a:pPr>
              <a:lnSpc>
                <a:spcPts val="2000"/>
              </a:lnSpc>
            </a:pPr>
            <a:r>
              <a:rPr lang="de-DE" sz="1600" dirty="0">
                <a:solidFill>
                  <a:srgbClr val="000000"/>
                </a:solidFill>
                <a:latin typeface="Consolas" pitchFamily="49" charset="0"/>
              </a:rPr>
              <a:t>    </a:t>
            </a:r>
            <a:r>
              <a:rPr lang="de-DE" sz="1600" b="1" dirty="0">
                <a:solidFill>
                  <a:srgbClr val="7F0055"/>
                </a:solidFill>
                <a:latin typeface="Consolas" pitchFamily="49" charset="0"/>
              </a:rPr>
              <a:t>                           </a:t>
            </a:r>
            <a:r>
              <a:rPr lang="de-DE" sz="1600" dirty="0">
                <a:solidFill>
                  <a:srgbClr val="000000"/>
                </a:solidFill>
                <a:latin typeface="Consolas" pitchFamily="49" charset="0"/>
              </a:rPr>
              <a:t>+ </a:t>
            </a:r>
            <a:r>
              <a:rPr lang="de-DE" sz="1600" dirty="0">
                <a:solidFill>
                  <a:srgbClr val="2A00FF"/>
                </a:solidFill>
                <a:latin typeface="Consolas" pitchFamily="49" charset="0"/>
              </a:rPr>
              <a:t>" "</a:t>
            </a:r>
            <a:r>
              <a:rPr lang="de-DE" sz="1600" dirty="0">
                <a:solidFill>
                  <a:srgbClr val="000000"/>
                </a:solidFill>
                <a:latin typeface="Consolas" pitchFamily="49" charset="0"/>
              </a:rPr>
              <a:t> + c.price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6553200" y="1656831"/>
            <a:ext cx="1836599" cy="1169551"/>
          </a:xfrm>
          <a:prstGeom prst="rect">
            <a:avLst/>
          </a:prstGeom>
          <a:ln>
            <a:solidFill>
              <a:srgbClr val="103A51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914400"/>
            <a:r>
              <a:rPr lang="de-DE" sz="1400" u="sng" dirty="0" err="1">
                <a:solidFill>
                  <a:schemeClr val="hlink"/>
                </a:solidFill>
              </a:rPr>
              <a:t>Colombian</a:t>
            </a:r>
            <a:endParaRPr lang="de-DE" sz="1400" u="sng" dirty="0">
              <a:solidFill>
                <a:schemeClr val="hlink"/>
              </a:solidFill>
            </a:endParaRPr>
          </a:p>
          <a:p>
            <a:pPr defTabSz="914400"/>
            <a:r>
              <a:rPr lang="de-DE" sz="1400" u="sng" dirty="0" err="1">
                <a:solidFill>
                  <a:schemeClr val="hlink"/>
                </a:solidFill>
              </a:rPr>
              <a:t>French_Roast</a:t>
            </a:r>
            <a:endParaRPr lang="de-DE" sz="1400" u="sng" dirty="0">
              <a:solidFill>
                <a:schemeClr val="hlink"/>
              </a:solidFill>
            </a:endParaRPr>
          </a:p>
          <a:p>
            <a:pPr defTabSz="914400"/>
            <a:r>
              <a:rPr lang="de-DE" sz="1400" u="sng" dirty="0">
                <a:solidFill>
                  <a:schemeClr val="hlink"/>
                </a:solidFill>
              </a:rPr>
              <a:t>Espresso</a:t>
            </a:r>
          </a:p>
          <a:p>
            <a:pPr defTabSz="914400"/>
            <a:r>
              <a:rPr lang="de-DE" sz="1400" u="sng" dirty="0" err="1">
                <a:solidFill>
                  <a:schemeClr val="hlink"/>
                </a:solidFill>
              </a:rPr>
              <a:t>Colombian_Decaf</a:t>
            </a:r>
            <a:endParaRPr lang="de-DE" sz="1400" u="sng" dirty="0">
              <a:solidFill>
                <a:schemeClr val="hlink"/>
              </a:solidFill>
            </a:endParaRPr>
          </a:p>
          <a:p>
            <a:pPr defTabSz="914400"/>
            <a:r>
              <a:rPr lang="de-DE" sz="1400" u="sng" dirty="0" err="1">
                <a:solidFill>
                  <a:schemeClr val="hlink"/>
                </a:solidFill>
              </a:rPr>
              <a:t>French_Roast_Decaf</a:t>
            </a:r>
            <a:endParaRPr lang="de-DE" sz="1400" u="sng" dirty="0">
              <a:solidFill>
                <a:schemeClr val="hlink"/>
              </a:solidFill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6246964" y="3264675"/>
            <a:ext cx="2394262" cy="738664"/>
          </a:xfrm>
          <a:prstGeom prst="rect">
            <a:avLst/>
          </a:prstGeom>
          <a:ln>
            <a:solidFill>
              <a:srgbClr val="103A51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1400" b="1" dirty="0">
                <a:solidFill>
                  <a:srgbClr val="A10A00"/>
                </a:solidFill>
              </a:rPr>
              <a:t>Espresso</a:t>
            </a:r>
          </a:p>
          <a:p>
            <a:r>
              <a:rPr lang="de-DE" sz="1400" dirty="0" smtClean="0">
                <a:solidFill>
                  <a:srgbClr val="084159"/>
                </a:solidFill>
              </a:rPr>
              <a:t>Price</a:t>
            </a:r>
            <a:r>
              <a:rPr lang="de-DE" sz="1400" dirty="0">
                <a:solidFill>
                  <a:srgbClr val="084159"/>
                </a:solidFill>
              </a:rPr>
              <a:t>:	</a:t>
            </a:r>
            <a:r>
              <a:rPr lang="de-DE" sz="1400" dirty="0">
                <a:solidFill>
                  <a:srgbClr val="715F49"/>
                </a:solidFill>
              </a:rPr>
              <a:t>	</a:t>
            </a:r>
            <a:r>
              <a:rPr lang="de-DE" sz="1400" dirty="0" smtClean="0"/>
              <a:t>9.99</a:t>
            </a:r>
          </a:p>
          <a:p>
            <a:r>
              <a:rPr lang="de-DE" sz="1400" dirty="0">
                <a:solidFill>
                  <a:srgbClr val="084159"/>
                </a:solidFill>
              </a:rPr>
              <a:t>Supplier:	</a:t>
            </a:r>
            <a:r>
              <a:rPr lang="de-DE" sz="1400" dirty="0" smtClean="0"/>
              <a:t>The </a:t>
            </a:r>
            <a:r>
              <a:rPr lang="de-DE" sz="1400" dirty="0"/>
              <a:t>High </a:t>
            </a:r>
            <a:r>
              <a:rPr lang="de-DE" sz="1400" dirty="0" smtClean="0"/>
              <a:t>Ground</a:t>
            </a:r>
            <a:endParaRPr lang="de-DE" sz="1400" dirty="0"/>
          </a:p>
        </p:txBody>
      </p:sp>
      <p:sp>
        <p:nvSpPr>
          <p:cNvPr id="27" name="Line 8"/>
          <p:cNvSpPr>
            <a:spLocks noChangeShapeType="1"/>
          </p:cNvSpPr>
          <p:nvPr/>
        </p:nvSpPr>
        <p:spPr bwMode="auto">
          <a:xfrm>
            <a:off x="7027026" y="2312519"/>
            <a:ext cx="324021" cy="904275"/>
          </a:xfrm>
          <a:prstGeom prst="line">
            <a:avLst/>
          </a:prstGeom>
          <a:ln>
            <a:solidFill>
              <a:srgbClr val="103A51"/>
            </a:solidFill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9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0" grpId="0" animBg="1"/>
      <p:bldP spid="48140" grpId="1" animBg="1"/>
      <p:bldP spid="48141" grpId="0" animBg="1"/>
      <p:bldP spid="48141" grpId="1" animBg="1"/>
      <p:bldP spid="48143" grpId="0" animBg="1"/>
      <p:bldP spid="48143" grpId="1" animBg="1"/>
      <p:bldP spid="48144" grpId="0" animBg="1"/>
      <p:bldP spid="48145" grpId="0"/>
      <p:bldP spid="4814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O/R Mapper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Mapping </a:t>
            </a:r>
            <a:r>
              <a:rPr lang="en-US" dirty="0"/>
              <a:t>low-level programming (OOP) to high-level concepts (relational algebra)</a:t>
            </a:r>
          </a:p>
          <a:p>
            <a:endParaRPr lang="en-US" dirty="0"/>
          </a:p>
          <a:p>
            <a:r>
              <a:rPr lang="en-US" dirty="0"/>
              <a:t>Not </a:t>
            </a:r>
            <a:r>
              <a:rPr lang="en-US" dirty="0" smtClean="0"/>
              <a:t>transparent (but pretends to be)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940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3912184" y="2415369"/>
            <a:ext cx="574675" cy="3125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de-DE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3953743" y="1685247"/>
            <a:ext cx="2105025" cy="2968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de-DE"/>
          </a:p>
        </p:txBody>
      </p:sp>
      <p:sp>
        <p:nvSpPr>
          <p:cNvPr id="20483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600" dirty="0" smtClean="0">
                <a:ea typeface="ＭＳ Ｐゴシック"/>
                <a:cs typeface="ＭＳ Ｐゴシック"/>
              </a:rPr>
              <a:t>Better Match: Functional Programming</a:t>
            </a:r>
          </a:p>
        </p:txBody>
      </p:sp>
      <p:sp>
        <p:nvSpPr>
          <p:cNvPr id="20485" name="Rectangle 4"/>
          <p:cNvSpPr>
            <a:spLocks/>
          </p:cNvSpPr>
          <p:nvPr/>
        </p:nvSpPr>
        <p:spPr bwMode="auto">
          <a:xfrm>
            <a:off x="498496" y="787012"/>
            <a:ext cx="2924175" cy="3997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endParaRPr lang="de-DE" sz="2400" dirty="0">
              <a:solidFill>
                <a:srgbClr val="715F49"/>
              </a:solidFill>
              <a:latin typeface="Source Sans Pro"/>
              <a:cs typeface="Source Sans Pro"/>
            </a:endParaRP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endParaRPr lang="de-DE" sz="2400" dirty="0">
              <a:solidFill>
                <a:srgbClr val="715F49"/>
              </a:solidFill>
              <a:latin typeface="Source Sans Pro"/>
              <a:cs typeface="Source Sans Pro"/>
            </a:endParaRP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r>
              <a:rPr lang="de-DE" sz="2400" dirty="0">
                <a:solidFill>
                  <a:srgbClr val="084159"/>
                </a:solidFill>
                <a:latin typeface="Source Sans Pro"/>
                <a:cs typeface="Source Sans Pro"/>
              </a:rPr>
              <a:t>Relation</a:t>
            </a: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endParaRPr lang="de-DE" sz="2400" dirty="0">
              <a:solidFill>
                <a:srgbClr val="084159"/>
              </a:solidFill>
              <a:latin typeface="Source Sans Pro"/>
              <a:cs typeface="Source Sans Pro"/>
            </a:endParaRP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r>
              <a:rPr lang="de-DE" sz="2400" dirty="0">
                <a:solidFill>
                  <a:srgbClr val="084159"/>
                </a:solidFill>
                <a:latin typeface="Source Sans Pro"/>
                <a:cs typeface="Source Sans Pro"/>
              </a:rPr>
              <a:t>Attribute</a:t>
            </a: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endParaRPr lang="de-DE" sz="2400" dirty="0">
              <a:solidFill>
                <a:srgbClr val="084159"/>
              </a:solidFill>
              <a:latin typeface="Source Sans Pro"/>
              <a:cs typeface="Source Sans Pro"/>
            </a:endParaRP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r>
              <a:rPr lang="de-DE" sz="2400" dirty="0">
                <a:solidFill>
                  <a:srgbClr val="084159"/>
                </a:solidFill>
                <a:latin typeface="Source Sans Pro"/>
                <a:cs typeface="Source Sans Pro"/>
              </a:rPr>
              <a:t>Tuple</a:t>
            </a: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endParaRPr lang="de-DE" sz="2400" dirty="0">
              <a:solidFill>
                <a:srgbClr val="084159"/>
              </a:solidFill>
              <a:latin typeface="Source Sans Pro"/>
              <a:cs typeface="Source Sans Pro"/>
            </a:endParaRP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r>
              <a:rPr lang="de-DE" sz="2400" dirty="0">
                <a:solidFill>
                  <a:srgbClr val="084159"/>
                </a:solidFill>
                <a:latin typeface="Source Sans Pro"/>
                <a:cs typeface="Source Sans Pro"/>
              </a:rPr>
              <a:t>Relation Value</a:t>
            </a: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endParaRPr lang="de-DE" sz="2400" dirty="0">
              <a:solidFill>
                <a:srgbClr val="084159"/>
              </a:solidFill>
              <a:latin typeface="Source Sans Pro"/>
              <a:cs typeface="Source Sans Pro"/>
            </a:endParaRP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r>
              <a:rPr lang="de-DE" sz="2400" dirty="0">
                <a:solidFill>
                  <a:srgbClr val="084159"/>
                </a:solidFill>
                <a:latin typeface="Source Sans Pro"/>
                <a:cs typeface="Source Sans Pro"/>
              </a:rPr>
              <a:t>Relation Variable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624784" y="1320795"/>
            <a:ext cx="4824413" cy="68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e-DE" b="1" dirty="0">
                <a:solidFill>
                  <a:srgbClr val="7F0055"/>
                </a:solidFill>
                <a:latin typeface="Droid Sans Mono"/>
                <a:cs typeface="Droid Sans Mono"/>
              </a:rPr>
              <a:t>case</a:t>
            </a:r>
            <a: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  <a:t> </a:t>
            </a:r>
            <a:r>
              <a:rPr lang="de-DE" b="1" dirty="0">
                <a:solidFill>
                  <a:srgbClr val="7F0055"/>
                </a:solidFill>
                <a:latin typeface="Droid Sans Mono"/>
                <a:cs typeface="Droid Sans Mono"/>
              </a:rPr>
              <a:t>class</a:t>
            </a:r>
            <a: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  <a:t> Coffee(name: String,</a:t>
            </a:r>
          </a:p>
          <a:p>
            <a:pPr defTabSz="914400">
              <a:lnSpc>
                <a:spcPts val="1200"/>
              </a:lnSpc>
              <a:spcBef>
                <a:spcPct val="50000"/>
              </a:spcBef>
            </a:pPr>
            <a: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  <a:t>  supplierId: Int, price: Double)</a:t>
            </a: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V="1">
            <a:off x="1897133" y="1593383"/>
            <a:ext cx="1738103" cy="17025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 flipV="1">
            <a:off x="1975532" y="1949478"/>
            <a:ext cx="1938177" cy="50598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3896254" y="2455464"/>
            <a:ext cx="4751387" cy="28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lnSpc>
                <a:spcPts val="1400"/>
              </a:lnSpc>
              <a:spcBef>
                <a:spcPct val="50000"/>
              </a:spcBef>
            </a:pPr>
            <a:r>
              <a:rPr lang="de-DE" b="1">
                <a:solidFill>
                  <a:srgbClr val="7F0055"/>
                </a:solidFill>
                <a:latin typeface="Droid Sans Mono"/>
                <a:cs typeface="Droid Sans Mono"/>
              </a:rPr>
              <a:t>val</a:t>
            </a:r>
            <a:r>
              <a:rPr lang="de-DE">
                <a:solidFill>
                  <a:srgbClr val="000000"/>
                </a:solidFill>
                <a:latin typeface="Droid Sans Mono"/>
                <a:cs typeface="Droid Sans Mono"/>
              </a:rPr>
              <a:t> coffees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913708" y="2455461"/>
            <a:ext cx="5028431" cy="1560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spcBef>
                <a:spcPct val="50000"/>
              </a:spcBef>
            </a:pPr>
            <a:r>
              <a:rPr lang="de-DE" b="1" dirty="0">
                <a:solidFill>
                  <a:srgbClr val="7F0055"/>
                </a:solidFill>
                <a:latin typeface="Droid Sans Mono"/>
                <a:cs typeface="Droid Sans Mono"/>
              </a:rPr>
              <a:t>           </a:t>
            </a:r>
            <a: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  <a:t> = Set(</a:t>
            </a:r>
            <a:endParaRPr lang="de-DE" dirty="0">
              <a:latin typeface="Droid Sans Mono"/>
              <a:cs typeface="Droid Sans Mono"/>
            </a:endParaRPr>
          </a:p>
          <a:p>
            <a:pPr>
              <a:lnSpc>
                <a:spcPts val="1400"/>
              </a:lnSpc>
              <a:spcBef>
                <a:spcPct val="50000"/>
              </a:spcBef>
            </a:pPr>
            <a: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  <a:t>  Coffee(</a:t>
            </a:r>
            <a:r>
              <a:rPr lang="de-DE" dirty="0">
                <a:solidFill>
                  <a:srgbClr val="2A00FF"/>
                </a:solidFill>
                <a:latin typeface="Droid Sans Mono"/>
                <a:cs typeface="Droid Sans Mono"/>
              </a:rPr>
              <a:t>"</a:t>
            </a:r>
            <a:r>
              <a:rPr lang="de-DE" dirty="0" err="1">
                <a:solidFill>
                  <a:srgbClr val="2A00FF"/>
                </a:solidFill>
                <a:latin typeface="Droid Sans Mono"/>
                <a:cs typeface="Droid Sans Mono"/>
              </a:rPr>
              <a:t>Colombian</a:t>
            </a:r>
            <a:r>
              <a:rPr lang="de-DE" dirty="0">
                <a:solidFill>
                  <a:srgbClr val="2A00FF"/>
                </a:solidFill>
                <a:latin typeface="Droid Sans Mono"/>
                <a:cs typeface="Droid Sans Mono"/>
              </a:rPr>
              <a:t>"</a:t>
            </a:r>
            <a: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  <a:t>,   101, 7.99),</a:t>
            </a:r>
            <a:endParaRPr lang="de-DE" dirty="0">
              <a:latin typeface="Droid Sans Mono"/>
              <a:cs typeface="Droid Sans Mono"/>
            </a:endParaRPr>
          </a:p>
          <a:p>
            <a:pPr>
              <a:lnSpc>
                <a:spcPts val="1400"/>
              </a:lnSpc>
              <a:spcBef>
                <a:spcPct val="50000"/>
              </a:spcBef>
            </a:pPr>
            <a: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  <a:t>                                  ,  </a:t>
            </a:r>
            <a:endParaRPr lang="de-DE" dirty="0">
              <a:latin typeface="Droid Sans Mono"/>
              <a:cs typeface="Droid Sans Mono"/>
            </a:endParaRPr>
          </a:p>
          <a:p>
            <a:pPr>
              <a:lnSpc>
                <a:spcPts val="1400"/>
              </a:lnSpc>
              <a:spcBef>
                <a:spcPct val="50000"/>
              </a:spcBef>
            </a:pPr>
            <a: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  <a:t>  Coffee(</a:t>
            </a:r>
            <a:r>
              <a:rPr lang="de-DE" dirty="0">
                <a:solidFill>
                  <a:srgbClr val="2A00FF"/>
                </a:solidFill>
                <a:latin typeface="Droid Sans Mono"/>
                <a:cs typeface="Droid Sans Mono"/>
              </a:rPr>
              <a:t>"Espresso"</a:t>
            </a:r>
            <a: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  <a:t>,    150, 9.99)</a:t>
            </a:r>
            <a:endParaRPr lang="de-DE" dirty="0">
              <a:latin typeface="Droid Sans Mono"/>
              <a:cs typeface="Droid Sans Mono"/>
            </a:endParaRPr>
          </a:p>
          <a:p>
            <a:pPr>
              <a:lnSpc>
                <a:spcPts val="1400"/>
              </a:lnSpc>
              <a:spcBef>
                <a:spcPct val="50000"/>
              </a:spcBef>
            </a:pPr>
            <a: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  <a:t>)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3912129" y="2455463"/>
            <a:ext cx="5030011" cy="92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spcBef>
                <a:spcPct val="50000"/>
              </a:spcBef>
            </a:pPr>
            <a:r>
              <a:rPr lang="de-DE" b="1" dirty="0">
                <a:solidFill>
                  <a:srgbClr val="7F0055"/>
                </a:solidFill>
                <a:latin typeface="Droid Sans Mono"/>
                <a:cs typeface="Droid Sans Mono"/>
              </a:rPr>
              <a:t>           </a:t>
            </a:r>
            <a: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  <a:t> </a:t>
            </a:r>
            <a:endParaRPr lang="de-DE" dirty="0">
              <a:latin typeface="Droid Sans Mono"/>
              <a:cs typeface="Droid Sans Mono"/>
            </a:endParaRPr>
          </a:p>
          <a:p>
            <a:pPr>
              <a:lnSpc>
                <a:spcPts val="1400"/>
              </a:lnSpc>
              <a:spcBef>
                <a:spcPct val="50000"/>
              </a:spcBef>
            </a:pPr>
            <a: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  <a:t>  </a:t>
            </a:r>
            <a:endParaRPr lang="de-DE" dirty="0">
              <a:latin typeface="Droid Sans Mono"/>
              <a:cs typeface="Droid Sans Mono"/>
            </a:endParaRPr>
          </a:p>
          <a:p>
            <a:pPr>
              <a:lnSpc>
                <a:spcPts val="1400"/>
              </a:lnSpc>
              <a:spcBef>
                <a:spcPct val="50000"/>
              </a:spcBef>
            </a:pPr>
            <a: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  <a:t>  Coffee(</a:t>
            </a:r>
            <a:r>
              <a:rPr lang="de-DE" dirty="0">
                <a:solidFill>
                  <a:srgbClr val="2A00FF"/>
                </a:solidFill>
                <a:latin typeface="Droid Sans Mono"/>
                <a:cs typeface="Droid Sans Mono"/>
              </a:rPr>
              <a:t>"French_Roast"</a:t>
            </a:r>
            <a:r>
              <a:rPr lang="de-DE" dirty="0">
                <a:solidFill>
                  <a:srgbClr val="000000"/>
                </a:solidFill>
                <a:latin typeface="Droid Sans Mono"/>
                <a:cs typeface="Droid Sans Mono"/>
              </a:rPr>
              <a:t>, 49, 8.99)</a:t>
            </a:r>
            <a:endParaRPr lang="de-DE" dirty="0">
              <a:latin typeface="Droid Sans Mono"/>
              <a:cs typeface="Droid Sans Mono"/>
            </a:endParaRPr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V="1">
            <a:off x="1567883" y="3172473"/>
            <a:ext cx="267061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r>
              <a:rPr lang="de-DE" dirty="0" smtClean="0">
                <a:latin typeface="Source Sans Pro"/>
                <a:cs typeface="Source Sans Pro"/>
              </a:rPr>
              <a:t>				</a:t>
            </a:r>
            <a:endParaRPr lang="de-DE" dirty="0">
              <a:latin typeface="Source Sans Pro"/>
              <a:cs typeface="Source Sans Pro"/>
            </a:endParaRPr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V="1">
            <a:off x="2670620" y="2581881"/>
            <a:ext cx="3255961" cy="130661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V="1">
            <a:off x="3015558" y="2657867"/>
            <a:ext cx="1833189" cy="195711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40978" name="Rectangle 18"/>
          <p:cNvSpPr>
            <a:spLocks/>
          </p:cNvSpPr>
          <p:nvPr/>
        </p:nvSpPr>
        <p:spPr bwMode="auto">
          <a:xfrm>
            <a:off x="3172306" y="4346672"/>
            <a:ext cx="4249738" cy="540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None/>
            </a:pPr>
            <a:r>
              <a:rPr lang="de-DE" sz="2400" dirty="0">
                <a:solidFill>
                  <a:srgbClr val="084159"/>
                </a:solidFill>
                <a:latin typeface="Source Sans Pro"/>
                <a:cs typeface="Source Sans Pro"/>
              </a:rPr>
              <a:t>- mutable state in the DB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8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9" grpId="0" animBg="1"/>
      <p:bldP spid="40969" grpId="0" animBg="1"/>
      <p:bldP spid="40966" grpId="0"/>
      <p:bldP spid="40967" grpId="0" animBg="1"/>
      <p:bldP spid="40968" grpId="0" animBg="1"/>
      <p:bldP spid="40970" grpId="0"/>
      <p:bldP spid="40971" grpId="0"/>
      <p:bldP spid="40972" grpId="0"/>
      <p:bldP spid="40973" grpId="0" animBg="1"/>
      <p:bldP spid="40976" grpId="0" animBg="1"/>
      <p:bldP spid="40977" grpId="0" animBg="1"/>
      <p:bldP spid="409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Functional-Relational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Embraces the relational model</a:t>
            </a:r>
          </a:p>
          <a:p>
            <a:r>
              <a:rPr lang="en-US" dirty="0"/>
              <a:t>No impedance mismatch</a:t>
            </a:r>
          </a:p>
          <a:p>
            <a:r>
              <a:rPr lang="en-US" dirty="0" err="1"/>
              <a:t>Composable</a:t>
            </a:r>
            <a:r>
              <a:rPr lang="en-US" dirty="0"/>
              <a:t> Queries</a:t>
            </a:r>
          </a:p>
          <a:p>
            <a:r>
              <a:rPr lang="en-US" dirty="0"/>
              <a:t>Explicit control over statement execution</a:t>
            </a:r>
          </a:p>
          <a:p>
            <a:r>
              <a:rPr lang="en-US" dirty="0"/>
              <a:t>Stateless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50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0076"/>
            <a:ext cx="7772400" cy="2030712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3</a:t>
            </a:r>
            <a:r>
              <a:rPr lang="en-US" sz="4800" dirty="0" smtClean="0">
                <a:solidFill>
                  <a:schemeClr val="bg1"/>
                </a:solidFill>
              </a:rPr>
              <a:t/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Live Coding Demo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4" name="Picture 3" descr="slick-mono-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638" y="3123185"/>
            <a:ext cx="3245904" cy="1627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62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50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0076"/>
            <a:ext cx="7772400" cy="2030712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4</a:t>
            </a:r>
            <a:r>
              <a:rPr lang="en-US" sz="4800" dirty="0" smtClean="0">
                <a:solidFill>
                  <a:schemeClr val="bg1"/>
                </a:solidFill>
              </a:rPr>
              <a:t/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Under The Hood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4" name="Picture 3" descr="slick-mono-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638" y="3123185"/>
            <a:ext cx="3245904" cy="1627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62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70423" y="1170350"/>
            <a:ext cx="2991945" cy="5569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ource Sans Pro"/>
                <a:cs typeface="Source Sans Pro"/>
              </a:rPr>
              <a:t>Lifted Embedding</a:t>
            </a:r>
            <a:endParaRPr lang="en-US" sz="2800" dirty="0">
              <a:latin typeface="Source Sans Pro"/>
              <a:cs typeface="Source Sans Pro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58219" y="1163579"/>
            <a:ext cx="2991945" cy="5569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ource Sans Pro"/>
                <a:cs typeface="Source Sans Pro"/>
              </a:rPr>
              <a:t>Direct Embedding</a:t>
            </a:r>
            <a:endParaRPr lang="en-US" sz="2800" dirty="0">
              <a:latin typeface="Source Sans Pro"/>
              <a:cs typeface="Source Sans Pro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68631" y="2569066"/>
            <a:ext cx="2043119" cy="5569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ource Sans Pro"/>
                <a:cs typeface="Source Sans Pro"/>
              </a:rPr>
              <a:t>Slick AST</a:t>
            </a:r>
            <a:endParaRPr lang="en-US" sz="2800" dirty="0">
              <a:latin typeface="Source Sans Pro"/>
              <a:cs typeface="Source Sans Pro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261909" y="2020211"/>
            <a:ext cx="2043119" cy="5569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ource Sans Pro"/>
                <a:cs typeface="Source Sans Pro"/>
              </a:rPr>
              <a:t>Scala AST</a:t>
            </a:r>
            <a:endParaRPr lang="en-US" sz="2800" dirty="0">
              <a:latin typeface="Source Sans Pro"/>
              <a:cs typeface="Source Sans Pro"/>
            </a:endParaRPr>
          </a:p>
        </p:txBody>
      </p:sp>
      <p:sp>
        <p:nvSpPr>
          <p:cNvPr id="8" name="Left Arrow 7"/>
          <p:cNvSpPr/>
          <p:nvPr/>
        </p:nvSpPr>
        <p:spPr>
          <a:xfrm rot="19794622">
            <a:off x="6334272" y="1940840"/>
            <a:ext cx="1089237" cy="375896"/>
          </a:xfrm>
          <a:prstGeom prst="leftArrow">
            <a:avLst>
              <a:gd name="adj1" fmla="val 50000"/>
              <a:gd name="adj2" fmla="val 71334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85066" y="1852303"/>
            <a:ext cx="15390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ource Sans Pro"/>
                <a:cs typeface="Source Sans Pro"/>
              </a:rPr>
              <a:t>Scala Compiler</a:t>
            </a:r>
            <a:endParaRPr lang="en-US" sz="2000" dirty="0">
              <a:latin typeface="Source Sans Pro"/>
              <a:cs typeface="Source Sans Pr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8616" y="2682364"/>
            <a:ext cx="1539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ource Sans Pro"/>
                <a:cs typeface="Source Sans Pro"/>
              </a:rPr>
              <a:t>Slick Macros</a:t>
            </a:r>
            <a:endParaRPr lang="en-US" sz="2000" dirty="0">
              <a:latin typeface="Source Sans Pro"/>
              <a:cs typeface="Source Sans Pro"/>
            </a:endParaRPr>
          </a:p>
        </p:txBody>
      </p:sp>
      <p:sp>
        <p:nvSpPr>
          <p:cNvPr id="11" name="Left Arrow 10"/>
          <p:cNvSpPr/>
          <p:nvPr/>
        </p:nvSpPr>
        <p:spPr>
          <a:xfrm rot="20462633">
            <a:off x="3085833" y="2425927"/>
            <a:ext cx="1063584" cy="375896"/>
          </a:xfrm>
          <a:prstGeom prst="leftArrow">
            <a:avLst>
              <a:gd name="adj1" fmla="val 50000"/>
              <a:gd name="adj2" fmla="val 71334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1803968" y="1830348"/>
            <a:ext cx="417194" cy="642528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968631" y="4261783"/>
            <a:ext cx="2043119" cy="5569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ource Sans Pro"/>
                <a:cs typeface="Source Sans Pro"/>
              </a:rPr>
              <a:t>Slick AST</a:t>
            </a:r>
            <a:endParaRPr lang="en-US" sz="2800" dirty="0">
              <a:latin typeface="Source Sans Pro"/>
              <a:cs typeface="Source Sans Pro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1803968" y="3236635"/>
            <a:ext cx="417194" cy="928211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113836" y="3347330"/>
            <a:ext cx="15390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ource Sans Pro"/>
                <a:cs typeface="Source Sans Pro"/>
              </a:rPr>
              <a:t>Query Compiler</a:t>
            </a:r>
            <a:endParaRPr lang="en-US" sz="2000" dirty="0">
              <a:latin typeface="Source Sans Pro"/>
              <a:cs typeface="Source Sans Pro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313435" y="4261783"/>
            <a:ext cx="1674285" cy="5569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ource Sans Pro"/>
                <a:cs typeface="Source Sans Pro"/>
              </a:rPr>
              <a:t>Result</a:t>
            </a:r>
            <a:endParaRPr lang="en-US" sz="2800" dirty="0">
              <a:latin typeface="Source Sans Pro"/>
              <a:cs typeface="Source Sans Pro"/>
            </a:endParaRP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3435" y="3048857"/>
            <a:ext cx="820596" cy="82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ight Arrow 17"/>
          <p:cNvSpPr/>
          <p:nvPr/>
        </p:nvSpPr>
        <p:spPr>
          <a:xfrm>
            <a:off x="3133564" y="4455416"/>
            <a:ext cx="3007539" cy="330927"/>
          </a:xfrm>
          <a:prstGeom prst="rightArrow">
            <a:avLst>
              <a:gd name="adj1" fmla="val 50000"/>
              <a:gd name="adj2" fmla="val 8170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776647" y="4160502"/>
            <a:ext cx="1539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ource Sans Pro"/>
                <a:cs typeface="Source Sans Pro"/>
              </a:rPr>
              <a:t>Executor</a:t>
            </a:r>
            <a:endParaRPr lang="en-US" sz="2000" dirty="0">
              <a:latin typeface="Source Sans Pro"/>
              <a:cs typeface="Source Sans Pro"/>
            </a:endParaRPr>
          </a:p>
        </p:txBody>
      </p:sp>
      <p:sp>
        <p:nvSpPr>
          <p:cNvPr id="20" name="Up-Down Arrow 19"/>
          <p:cNvSpPr/>
          <p:nvPr/>
        </p:nvSpPr>
        <p:spPr>
          <a:xfrm rot="3746383">
            <a:off x="5467800" y="3285411"/>
            <a:ext cx="339015" cy="1348410"/>
          </a:xfrm>
          <a:prstGeom prst="up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400472" y="2996597"/>
            <a:ext cx="637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Source Sans Pro"/>
                <a:cs typeface="Source Sans Pro"/>
              </a:rPr>
              <a:t>DB</a:t>
            </a:r>
            <a:endParaRPr lang="en-US" sz="2800" dirty="0">
              <a:latin typeface="Source Sans Pro"/>
              <a:cs typeface="Source Sans Pro"/>
            </a:endParaRPr>
          </a:p>
        </p:txBody>
      </p:sp>
      <p:sp>
        <p:nvSpPr>
          <p:cNvPr id="2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86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Lifted Embedding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2014" y="1362157"/>
            <a:ext cx="5086444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 smtClean="0">
              <a:solidFill>
                <a:srgbClr val="7F0055"/>
              </a:solidFill>
              <a:latin typeface="Droid Sans Mono"/>
            </a:endParaRPr>
          </a:p>
          <a:p>
            <a:pPr marL="0" indent="0">
              <a:buNone/>
            </a:pPr>
            <a:endParaRPr lang="en-US" sz="1800" dirty="0">
              <a:solidFill>
                <a:srgbClr val="7F0055"/>
              </a:solidFill>
              <a:latin typeface="Droid Sans Mono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dirty="0" smtClean="0">
                <a:solidFill>
                  <a:srgbClr val="5E5EFF"/>
                </a:solidFill>
                <a:latin typeface="Droid Sans Mono"/>
              </a:rPr>
              <a:t>q</a:t>
            </a: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Droid Sans Mono"/>
              </a:rPr>
              <a:t>= </a:t>
            </a:r>
            <a:r>
              <a:rPr lang="en-US" sz="1800" b="1" dirty="0">
                <a:solidFill>
                  <a:srgbClr val="7F0055"/>
                </a:solidFill>
                <a:latin typeface="Droid Sans Mono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Droid Sans Mono"/>
              </a:rPr>
              <a:t>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dirty="0">
                <a:solidFill>
                  <a:srgbClr val="5E5EFF"/>
                </a:solidFill>
                <a:latin typeface="Droid Sans Mono"/>
              </a:rPr>
              <a:t>c</a:t>
            </a:r>
            <a:r>
              <a:rPr lang="en-US" sz="1800" dirty="0">
                <a:solidFill>
                  <a:srgbClr val="000000"/>
                </a:solidFill>
                <a:latin typeface="Droid Sans Mono"/>
              </a:rPr>
              <a:t> &lt;- </a:t>
            </a:r>
            <a:r>
              <a:rPr lang="en-US" sz="1800" dirty="0">
                <a:solidFill>
                  <a:srgbClr val="0000C0"/>
                </a:solidFill>
                <a:latin typeface="Droid Sans Mono"/>
              </a:rPr>
              <a:t>coffees</a:t>
            </a:r>
            <a:r>
              <a:rPr lang="en-US" sz="1800" dirty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Droid Sans Mono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Droid Sans Mono"/>
              </a:rPr>
              <a:t>c.price</a:t>
            </a:r>
            <a:r>
              <a:rPr lang="en-US" sz="1800" dirty="0">
                <a:solidFill>
                  <a:srgbClr val="000000"/>
                </a:solidFill>
                <a:latin typeface="Droid Sans Mono"/>
              </a:rPr>
              <a:t> &lt; </a:t>
            </a:r>
            <a:r>
              <a:rPr lang="en-US" sz="1800" dirty="0">
                <a:solidFill>
                  <a:srgbClr val="C48CFF"/>
                </a:solidFill>
                <a:latin typeface="Droid Sans Mono"/>
              </a:rPr>
              <a:t>9.0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dirty="0">
                <a:solidFill>
                  <a:srgbClr val="5E5EFF"/>
                </a:solidFill>
                <a:latin typeface="Droid Sans Mono"/>
              </a:rPr>
              <a:t>s</a:t>
            </a:r>
            <a:r>
              <a:rPr lang="en-US" sz="1800" dirty="0">
                <a:solidFill>
                  <a:srgbClr val="000000"/>
                </a:solidFill>
                <a:latin typeface="Droid Sans Mono"/>
              </a:rPr>
              <a:t> &lt;- </a:t>
            </a:r>
            <a:r>
              <a:rPr lang="en-US" sz="1800" dirty="0" err="1">
                <a:solidFill>
                  <a:srgbClr val="5E5EFF"/>
                </a:solidFill>
                <a:latin typeface="Droid Sans Mono"/>
              </a:rPr>
              <a:t>c</a:t>
            </a:r>
            <a:r>
              <a:rPr lang="en-US" sz="1800" dirty="0" err="1">
                <a:solidFill>
                  <a:srgbClr val="000000"/>
                </a:solidFill>
                <a:latin typeface="Droid Sans Mono"/>
              </a:rPr>
              <a:t>.supplier</a:t>
            </a:r>
            <a:endParaRPr lang="en-US" sz="1800" dirty="0">
              <a:solidFill>
                <a:srgbClr val="000000"/>
              </a:solidFill>
              <a:latin typeface="Droid Sans Mono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} </a:t>
            </a:r>
            <a:r>
              <a:rPr lang="en-US" sz="1800" b="1" dirty="0">
                <a:solidFill>
                  <a:srgbClr val="7F0055"/>
                </a:solidFill>
                <a:latin typeface="Droid Sans Mono"/>
              </a:rPr>
              <a:t>yield</a:t>
            </a:r>
            <a:r>
              <a:rPr lang="en-US" sz="1800" dirty="0">
                <a:solidFill>
                  <a:srgbClr val="000000"/>
                </a:solidFill>
                <a:latin typeface="Droid Sans Mono"/>
              </a:rPr>
              <a:t> (</a:t>
            </a:r>
            <a:r>
              <a:rPr lang="en-US" sz="1800" dirty="0" err="1">
                <a:solidFill>
                  <a:srgbClr val="5E5EFF"/>
                </a:solidFill>
                <a:latin typeface="Droid Sans Mono"/>
              </a:rPr>
              <a:t>c</a:t>
            </a:r>
            <a:r>
              <a:rPr lang="en-US" sz="1800" dirty="0" err="1">
                <a:solidFill>
                  <a:srgbClr val="000000"/>
                </a:solidFill>
                <a:latin typeface="Droid Sans Mono"/>
              </a:rPr>
              <a:t>.name</a:t>
            </a:r>
            <a:r>
              <a:rPr lang="en-US" sz="1800" dirty="0">
                <a:solidFill>
                  <a:srgbClr val="000000"/>
                </a:solidFill>
                <a:latin typeface="Droid Sans Mono"/>
              </a:rPr>
              <a:t>, </a:t>
            </a:r>
            <a:r>
              <a:rPr lang="en-US" sz="1800" dirty="0" err="1">
                <a:solidFill>
                  <a:srgbClr val="5E5EFF"/>
                </a:solidFill>
                <a:latin typeface="Droid Sans Mono"/>
              </a:rPr>
              <a:t>s</a:t>
            </a:r>
            <a:r>
              <a:rPr lang="en-US" sz="1800" dirty="0" err="1">
                <a:solidFill>
                  <a:srgbClr val="000000"/>
                </a:solidFill>
                <a:latin typeface="Droid Sans Mono"/>
              </a:rPr>
              <a:t>.name</a:t>
            </a:r>
            <a:r>
              <a:rPr lang="en-US" sz="1800" dirty="0">
                <a:solidFill>
                  <a:srgbClr val="000000"/>
                </a:solidFill>
                <a:latin typeface="Droid Sans Mono"/>
              </a:rPr>
              <a:t>)</a:t>
            </a:r>
          </a:p>
          <a:p>
            <a:pPr marL="0" indent="0">
              <a:buNone/>
            </a:pPr>
            <a:endParaRPr lang="es-ES_tradnl" sz="1800" dirty="0" smtClean="0">
              <a:solidFill>
                <a:srgbClr val="7F0055"/>
              </a:solidFill>
              <a:latin typeface="Droid Sans Mono"/>
            </a:endParaRPr>
          </a:p>
          <a:p>
            <a:pPr marL="0" indent="0">
              <a:buNone/>
            </a:pPr>
            <a:endParaRPr lang="es-ES_tradnl" sz="1800" b="1" dirty="0" smtClean="0">
              <a:solidFill>
                <a:srgbClr val="7F0055"/>
              </a:solidFill>
              <a:latin typeface="Droid Sans Mono"/>
            </a:endParaRPr>
          </a:p>
          <a:p>
            <a:pPr marL="0" indent="0">
              <a:buNone/>
            </a:pPr>
            <a:endParaRPr lang="es-ES_tradnl" sz="1800" b="1" dirty="0">
              <a:solidFill>
                <a:srgbClr val="7F0055"/>
              </a:solidFill>
              <a:latin typeface="Droid Sans Mono"/>
            </a:endParaRPr>
          </a:p>
          <a:p>
            <a:pPr marL="0" indent="0">
              <a:buNone/>
            </a:pPr>
            <a:r>
              <a:rPr lang="es-ES_tradnl" sz="1800" b="1" dirty="0" smtClean="0">
                <a:solidFill>
                  <a:srgbClr val="7F0055"/>
                </a:solidFill>
                <a:latin typeface="Droid Sans Mono"/>
              </a:rPr>
              <a:t>val</a:t>
            </a:r>
            <a:r>
              <a:rPr lang="es-ES_tradnl" sz="1800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s-ES_tradnl" sz="1800" dirty="0" err="1" smtClean="0">
                <a:solidFill>
                  <a:srgbClr val="5E5EFF"/>
                </a:solidFill>
                <a:latin typeface="Droid Sans Mono"/>
              </a:rPr>
              <a:t>result</a:t>
            </a:r>
            <a:r>
              <a:rPr lang="es-ES_tradnl" sz="1800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s-ES_tradnl" sz="1800" dirty="0">
                <a:solidFill>
                  <a:srgbClr val="000000"/>
                </a:solidFill>
                <a:latin typeface="Droid Sans Mono"/>
              </a:rPr>
              <a:t>= </a:t>
            </a:r>
            <a:r>
              <a:rPr lang="es-ES_tradnl" sz="1800" dirty="0" err="1" smtClean="0">
                <a:solidFill>
                  <a:srgbClr val="5E5EFF"/>
                </a:solidFill>
                <a:latin typeface="Droid Sans Mono"/>
              </a:rPr>
              <a:t>q</a:t>
            </a:r>
            <a:r>
              <a:rPr lang="es-ES_tradnl" sz="1800" dirty="0" err="1" smtClean="0">
                <a:solidFill>
                  <a:srgbClr val="000000"/>
                </a:solidFill>
                <a:latin typeface="Droid Sans Mono"/>
              </a:rPr>
              <a:t>.run</a:t>
            </a:r>
            <a:endParaRPr lang="en-US" sz="1800" dirty="0"/>
          </a:p>
        </p:txBody>
      </p:sp>
      <p:sp>
        <p:nvSpPr>
          <p:cNvPr id="7" name="Left Bracket 6"/>
          <p:cNvSpPr/>
          <p:nvPr/>
        </p:nvSpPr>
        <p:spPr>
          <a:xfrm rot="16200000">
            <a:off x="4637882" y="2221952"/>
            <a:ext cx="79941" cy="2194298"/>
          </a:xfrm>
          <a:prstGeom prst="leftBracket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ular Callout 14"/>
          <p:cNvSpPr/>
          <p:nvPr/>
        </p:nvSpPr>
        <p:spPr>
          <a:xfrm>
            <a:off x="558467" y="3607143"/>
            <a:ext cx="3073766" cy="327600"/>
          </a:xfrm>
          <a:prstGeom prst="wedgeRoundRectCallout">
            <a:avLst>
              <a:gd name="adj1" fmla="val 46494"/>
              <a:gd name="adj2" fmla="val -12947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Source Sans Pro"/>
                <a:cs typeface="Source Sans Pro"/>
              </a:rPr>
              <a:t>(</a:t>
            </a:r>
            <a:r>
              <a:rPr lang="en-US" sz="1600" dirty="0" smtClean="0">
                <a:latin typeface="Source Sans Pro"/>
                <a:cs typeface="Source Sans Pro"/>
              </a:rPr>
              <a:t>Column[String], Column[String]</a:t>
            </a:r>
            <a:r>
              <a:rPr lang="en-US" sz="1600" b="1" dirty="0" smtClean="0">
                <a:latin typeface="Source Sans Pro"/>
                <a:cs typeface="Source Sans Pro"/>
              </a:rPr>
              <a:t>)</a:t>
            </a:r>
            <a:endParaRPr lang="en-US" sz="1600" b="1" dirty="0">
              <a:latin typeface="Source Sans Pro"/>
              <a:cs typeface="Source Sans Pro"/>
            </a:endParaRPr>
          </a:p>
        </p:txBody>
      </p:sp>
      <p:sp>
        <p:nvSpPr>
          <p:cNvPr id="16" name="Left Bracket 15"/>
          <p:cNvSpPr/>
          <p:nvPr/>
        </p:nvSpPr>
        <p:spPr>
          <a:xfrm rot="16200000" flipH="1">
            <a:off x="4581553" y="4010974"/>
            <a:ext cx="66861" cy="825325"/>
          </a:xfrm>
          <a:prstGeom prst="leftBracket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ular Callout 16"/>
          <p:cNvSpPr/>
          <p:nvPr/>
        </p:nvSpPr>
        <p:spPr>
          <a:xfrm>
            <a:off x="3868201" y="3607951"/>
            <a:ext cx="2110323" cy="326792"/>
          </a:xfrm>
          <a:prstGeom prst="wedgeRoundRectCallout">
            <a:avLst>
              <a:gd name="adj1" fmla="val -20206"/>
              <a:gd name="adj2" fmla="val 17095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Source Sans Pro"/>
                <a:cs typeface="Source Sans Pro"/>
              </a:rPr>
              <a:t>Seq</a:t>
            </a:r>
            <a:r>
              <a:rPr lang="en-US" sz="1600" dirty="0" smtClean="0">
                <a:latin typeface="Source Sans Pro"/>
                <a:cs typeface="Source Sans Pro"/>
              </a:rPr>
              <a:t>[  </a:t>
            </a:r>
            <a:r>
              <a:rPr lang="en-US" sz="1600" b="1" dirty="0" smtClean="0">
                <a:latin typeface="Source Sans Pro"/>
                <a:cs typeface="Source Sans Pro"/>
              </a:rPr>
              <a:t>(</a:t>
            </a:r>
            <a:r>
              <a:rPr lang="en-US" sz="1600" dirty="0" smtClean="0">
                <a:latin typeface="Source Sans Pro"/>
                <a:cs typeface="Source Sans Pro"/>
              </a:rPr>
              <a:t>String, String</a:t>
            </a:r>
            <a:r>
              <a:rPr lang="en-US" sz="1600" b="1" dirty="0" smtClean="0">
                <a:latin typeface="Source Sans Pro"/>
                <a:cs typeface="Source Sans Pro"/>
              </a:rPr>
              <a:t>)</a:t>
            </a:r>
            <a:r>
              <a:rPr lang="en-US" sz="1600" dirty="0" smtClean="0">
                <a:latin typeface="Source Sans Pro"/>
                <a:cs typeface="Source Sans Pro"/>
              </a:rPr>
              <a:t>  ]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18" name="Left Bracket 17"/>
          <p:cNvSpPr/>
          <p:nvPr/>
        </p:nvSpPr>
        <p:spPr>
          <a:xfrm rot="16200000" flipH="1">
            <a:off x="3072934" y="2030107"/>
            <a:ext cx="62139" cy="199357"/>
          </a:xfrm>
          <a:prstGeom prst="leftBracket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ular Callout 18"/>
          <p:cNvSpPr/>
          <p:nvPr/>
        </p:nvSpPr>
        <p:spPr>
          <a:xfrm>
            <a:off x="558467" y="1271554"/>
            <a:ext cx="5435566" cy="327600"/>
          </a:xfrm>
          <a:prstGeom prst="wedgeRoundRectCallout">
            <a:avLst>
              <a:gd name="adj1" fmla="val -4705"/>
              <a:gd name="adj2" fmla="val 179746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Source Sans Pro"/>
                <a:cs typeface="Source Sans Pro"/>
              </a:rPr>
              <a:t>Query[  </a:t>
            </a:r>
            <a:r>
              <a:rPr lang="en-US" sz="1600" b="1" dirty="0" smtClean="0">
                <a:latin typeface="Source Sans Pro"/>
                <a:cs typeface="Source Sans Pro"/>
              </a:rPr>
              <a:t>(</a:t>
            </a:r>
            <a:r>
              <a:rPr lang="en-US" sz="1600" dirty="0" smtClean="0">
                <a:latin typeface="Source Sans Pro"/>
                <a:cs typeface="Source Sans Pro"/>
              </a:rPr>
              <a:t>Column[String], Column[String]</a:t>
            </a:r>
            <a:r>
              <a:rPr lang="en-US" sz="1600" b="1" dirty="0" smtClean="0">
                <a:latin typeface="Source Sans Pro"/>
                <a:cs typeface="Source Sans Pro"/>
              </a:rPr>
              <a:t>)</a:t>
            </a:r>
            <a:r>
              <a:rPr lang="en-US" sz="1600" dirty="0" smtClean="0">
                <a:latin typeface="Source Sans Pro"/>
                <a:cs typeface="Source Sans Pro"/>
              </a:rPr>
              <a:t>,   </a:t>
            </a:r>
            <a:r>
              <a:rPr lang="en-US" sz="1600" b="1" dirty="0" smtClean="0">
                <a:latin typeface="Source Sans Pro"/>
                <a:cs typeface="Source Sans Pro"/>
              </a:rPr>
              <a:t>(</a:t>
            </a:r>
            <a:r>
              <a:rPr lang="en-US" sz="1600" dirty="0" smtClean="0">
                <a:latin typeface="Source Sans Pro"/>
                <a:cs typeface="Source Sans Pro"/>
              </a:rPr>
              <a:t>String, String</a:t>
            </a:r>
            <a:r>
              <a:rPr lang="en-US" sz="1600" b="1" dirty="0" smtClean="0">
                <a:latin typeface="Source Sans Pro"/>
                <a:cs typeface="Source Sans Pro"/>
              </a:rPr>
              <a:t>)</a:t>
            </a:r>
            <a:r>
              <a:rPr lang="en-US" sz="1600" dirty="0" smtClean="0">
                <a:latin typeface="Source Sans Pro"/>
                <a:cs typeface="Source Sans Pro"/>
              </a:rPr>
              <a:t>  ]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20" name="Left Bracket 19"/>
          <p:cNvSpPr/>
          <p:nvPr/>
        </p:nvSpPr>
        <p:spPr>
          <a:xfrm rot="16200000">
            <a:off x="2799082" y="2537675"/>
            <a:ext cx="51737" cy="224381"/>
          </a:xfrm>
          <a:prstGeom prst="leftBracket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ular Callout 20"/>
          <p:cNvSpPr/>
          <p:nvPr/>
        </p:nvSpPr>
        <p:spPr>
          <a:xfrm>
            <a:off x="1040006" y="2230523"/>
            <a:ext cx="895589" cy="326792"/>
          </a:xfrm>
          <a:prstGeom prst="wedgeRoundRectCallout">
            <a:avLst>
              <a:gd name="adj1" fmla="val 126555"/>
              <a:gd name="adj2" fmla="val 73966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Source Sans Pro"/>
                <a:cs typeface="Source Sans Pro"/>
              </a:rPr>
              <a:t>Coffees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22" name="Left Bracket 21"/>
          <p:cNvSpPr/>
          <p:nvPr/>
        </p:nvSpPr>
        <p:spPr>
          <a:xfrm rot="16200000">
            <a:off x="2786515" y="2852220"/>
            <a:ext cx="76871" cy="224381"/>
          </a:xfrm>
          <a:prstGeom prst="leftBracket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ular Callout 22"/>
          <p:cNvSpPr/>
          <p:nvPr/>
        </p:nvSpPr>
        <p:spPr>
          <a:xfrm>
            <a:off x="1040006" y="2951326"/>
            <a:ext cx="1076905" cy="327600"/>
          </a:xfrm>
          <a:prstGeom prst="wedgeRoundRectCallout">
            <a:avLst>
              <a:gd name="adj1" fmla="val 97063"/>
              <a:gd name="adj2" fmla="val -40928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Source Sans Pro"/>
                <a:cs typeface="Source Sans Pro"/>
              </a:rPr>
              <a:t>Supplier</a:t>
            </a:r>
            <a:r>
              <a:rPr lang="en-US" sz="1600" b="1" dirty="0" smtClean="0">
                <a:latin typeface="Source Sans Pro"/>
                <a:cs typeface="Source Sans Pro"/>
              </a:rPr>
              <a:t>s</a:t>
            </a:r>
            <a:endParaRPr lang="en-US" sz="1600" b="1" dirty="0">
              <a:latin typeface="Source Sans Pro"/>
              <a:cs typeface="Source Sans Pro"/>
            </a:endParaRPr>
          </a:p>
        </p:txBody>
      </p:sp>
      <p:sp>
        <p:nvSpPr>
          <p:cNvPr id="24" name="Left Bracket 23"/>
          <p:cNvSpPr/>
          <p:nvPr/>
        </p:nvSpPr>
        <p:spPr>
          <a:xfrm rot="16200000">
            <a:off x="5403284" y="2113656"/>
            <a:ext cx="79942" cy="1039784"/>
          </a:xfrm>
          <a:prstGeom prst="leftBracket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ular Callout 24"/>
          <p:cNvSpPr/>
          <p:nvPr/>
        </p:nvSpPr>
        <p:spPr>
          <a:xfrm>
            <a:off x="6203551" y="3607143"/>
            <a:ext cx="1661952" cy="327600"/>
          </a:xfrm>
          <a:prstGeom prst="wedgeRoundRectCallout">
            <a:avLst>
              <a:gd name="adj1" fmla="val -86073"/>
              <a:gd name="adj2" fmla="val -30966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Source Sans Pro"/>
                <a:cs typeface="Source Sans Pro"/>
              </a:rPr>
              <a:t>Column[Double]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26" name="Left Bracket 25"/>
          <p:cNvSpPr/>
          <p:nvPr/>
        </p:nvSpPr>
        <p:spPr>
          <a:xfrm rot="16200000" flipH="1">
            <a:off x="6081107" y="2331058"/>
            <a:ext cx="79499" cy="217664"/>
          </a:xfrm>
          <a:prstGeom prst="leftBracket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ular Callout 26"/>
          <p:cNvSpPr/>
          <p:nvPr/>
        </p:nvSpPr>
        <p:spPr>
          <a:xfrm>
            <a:off x="5780896" y="1698711"/>
            <a:ext cx="2640111" cy="327600"/>
          </a:xfrm>
          <a:prstGeom prst="wedgeRoundRectCallout">
            <a:avLst>
              <a:gd name="adj1" fmla="val -37483"/>
              <a:gd name="adj2" fmla="val 13884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Source Sans Pro"/>
                <a:cs typeface="Source Sans Pro"/>
              </a:rPr>
              <a:t>ColumnExtensionMethods</a:t>
            </a:r>
            <a:r>
              <a:rPr lang="en-US" sz="1600" dirty="0" smtClean="0">
                <a:latin typeface="Source Sans Pro"/>
                <a:cs typeface="Source Sans Pro"/>
              </a:rPr>
              <a:t>.&lt;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28" name="Left Bracket 27"/>
          <p:cNvSpPr/>
          <p:nvPr/>
        </p:nvSpPr>
        <p:spPr>
          <a:xfrm rot="16200000">
            <a:off x="6492331" y="2384394"/>
            <a:ext cx="78500" cy="504179"/>
          </a:xfrm>
          <a:prstGeom prst="leftBracket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ular Callout 28"/>
          <p:cNvSpPr/>
          <p:nvPr/>
        </p:nvSpPr>
        <p:spPr>
          <a:xfrm>
            <a:off x="6668692" y="3026379"/>
            <a:ext cx="1752314" cy="327600"/>
          </a:xfrm>
          <a:prstGeom prst="wedgeRoundRectCallout">
            <a:avLst>
              <a:gd name="adj1" fmla="val -43437"/>
              <a:gd name="adj2" fmla="val -13855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Source Sans Pro"/>
                <a:cs typeface="Source Sans Pro"/>
              </a:rPr>
              <a:t>ConstColumn</a:t>
            </a:r>
            <a:r>
              <a:rPr lang="en-US" sz="1600" dirty="0" smtClean="0">
                <a:latin typeface="Source Sans Pro"/>
                <a:cs typeface="Source Sans Pro"/>
              </a:rPr>
              <a:t>(9.0)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30" name="Left Bracket 29"/>
          <p:cNvSpPr/>
          <p:nvPr/>
        </p:nvSpPr>
        <p:spPr>
          <a:xfrm rot="16200000" flipH="1">
            <a:off x="3894074" y="1910884"/>
            <a:ext cx="59971" cy="1026043"/>
          </a:xfrm>
          <a:prstGeom prst="leftBracket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ular Callout 30"/>
          <p:cNvSpPr/>
          <p:nvPr/>
        </p:nvSpPr>
        <p:spPr>
          <a:xfrm>
            <a:off x="3510300" y="1714390"/>
            <a:ext cx="1951119" cy="327600"/>
          </a:xfrm>
          <a:prstGeom prst="wedgeRoundRectCallout">
            <a:avLst>
              <a:gd name="adj1" fmla="val 117"/>
              <a:gd name="adj2" fmla="val 13856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Source Sans Pro"/>
                <a:cs typeface="Source Sans Pro"/>
              </a:rPr>
              <a:t>TableQuery</a:t>
            </a:r>
            <a:r>
              <a:rPr lang="en-US" sz="1600" dirty="0" smtClean="0">
                <a:latin typeface="Source Sans Pro"/>
                <a:cs typeface="Source Sans Pro"/>
              </a:rPr>
              <a:t>[Coffees]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3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52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05979"/>
            <a:ext cx="8575797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Direct Embedding (experimental)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2014" y="1362157"/>
            <a:ext cx="5086444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 smtClean="0">
              <a:solidFill>
                <a:srgbClr val="7F0055"/>
              </a:solidFill>
              <a:latin typeface="Droid Sans Mono"/>
            </a:endParaRPr>
          </a:p>
          <a:p>
            <a:pPr marL="0" indent="0">
              <a:buNone/>
            </a:pPr>
            <a:endParaRPr lang="en-US" sz="1800" dirty="0">
              <a:solidFill>
                <a:srgbClr val="7F0055"/>
              </a:solidFill>
              <a:latin typeface="Droid Sans Mono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dirty="0" smtClean="0">
                <a:solidFill>
                  <a:srgbClr val="5E5EFF"/>
                </a:solidFill>
                <a:latin typeface="Droid Sans Mono"/>
              </a:rPr>
              <a:t>q</a:t>
            </a: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Droid Sans Mono"/>
              </a:rPr>
              <a:t>= </a:t>
            </a:r>
            <a:r>
              <a:rPr lang="en-US" sz="1800" b="1" dirty="0">
                <a:solidFill>
                  <a:srgbClr val="7F0055"/>
                </a:solidFill>
                <a:latin typeface="Droid Sans Mono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Droid Sans Mono"/>
              </a:rPr>
              <a:t>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dirty="0">
                <a:solidFill>
                  <a:srgbClr val="5E5EFF"/>
                </a:solidFill>
                <a:latin typeface="Droid Sans Mono"/>
              </a:rPr>
              <a:t>c</a:t>
            </a:r>
            <a:r>
              <a:rPr lang="en-US" sz="1800" dirty="0">
                <a:solidFill>
                  <a:srgbClr val="000000"/>
                </a:solidFill>
                <a:latin typeface="Droid Sans Mono"/>
              </a:rPr>
              <a:t> &lt;- </a:t>
            </a:r>
            <a:r>
              <a:rPr lang="en-US" sz="1800" dirty="0">
                <a:solidFill>
                  <a:srgbClr val="0000C0"/>
                </a:solidFill>
                <a:latin typeface="Droid Sans Mono"/>
              </a:rPr>
              <a:t>coffees</a:t>
            </a:r>
            <a:r>
              <a:rPr lang="en-US" sz="1800" dirty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Droid Sans Mono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Droid Sans Mono"/>
              </a:rPr>
              <a:t>c.price</a:t>
            </a:r>
            <a:r>
              <a:rPr lang="en-US" sz="1800" dirty="0">
                <a:solidFill>
                  <a:srgbClr val="000000"/>
                </a:solidFill>
                <a:latin typeface="Droid Sans Mono"/>
              </a:rPr>
              <a:t> &lt; </a:t>
            </a:r>
            <a:r>
              <a:rPr lang="en-US" sz="1800" dirty="0">
                <a:solidFill>
                  <a:srgbClr val="C48CFF"/>
                </a:solidFill>
                <a:latin typeface="Droid Sans Mono"/>
              </a:rPr>
              <a:t>9.0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dirty="0">
                <a:solidFill>
                  <a:srgbClr val="5E5EFF"/>
                </a:solidFill>
                <a:latin typeface="Droid Sans Mono"/>
              </a:rPr>
              <a:t>s</a:t>
            </a:r>
            <a:r>
              <a:rPr lang="en-US" sz="1800" dirty="0">
                <a:solidFill>
                  <a:srgbClr val="000000"/>
                </a:solidFill>
                <a:latin typeface="Droid Sans Mono"/>
              </a:rPr>
              <a:t> &lt;- </a:t>
            </a:r>
            <a:r>
              <a:rPr lang="en-US" sz="1800" dirty="0" err="1">
                <a:solidFill>
                  <a:srgbClr val="5E5EFF"/>
                </a:solidFill>
                <a:latin typeface="Droid Sans Mono"/>
              </a:rPr>
              <a:t>c</a:t>
            </a:r>
            <a:r>
              <a:rPr lang="en-US" sz="1800" dirty="0" err="1">
                <a:solidFill>
                  <a:srgbClr val="000000"/>
                </a:solidFill>
                <a:latin typeface="Droid Sans Mono"/>
              </a:rPr>
              <a:t>.supplier</a:t>
            </a:r>
            <a:endParaRPr lang="en-US" sz="1800" dirty="0">
              <a:solidFill>
                <a:srgbClr val="000000"/>
              </a:solidFill>
              <a:latin typeface="Droid Sans Mono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} </a:t>
            </a:r>
            <a:r>
              <a:rPr lang="en-US" sz="1800" b="1" dirty="0">
                <a:solidFill>
                  <a:srgbClr val="7F0055"/>
                </a:solidFill>
                <a:latin typeface="Droid Sans Mono"/>
              </a:rPr>
              <a:t>yield</a:t>
            </a:r>
            <a:r>
              <a:rPr lang="en-US" sz="1800" dirty="0">
                <a:solidFill>
                  <a:srgbClr val="000000"/>
                </a:solidFill>
                <a:latin typeface="Droid Sans Mono"/>
              </a:rPr>
              <a:t> (</a:t>
            </a:r>
            <a:r>
              <a:rPr lang="en-US" sz="1800" dirty="0" err="1">
                <a:solidFill>
                  <a:srgbClr val="5E5EFF"/>
                </a:solidFill>
                <a:latin typeface="Droid Sans Mono"/>
              </a:rPr>
              <a:t>c</a:t>
            </a:r>
            <a:r>
              <a:rPr lang="en-US" sz="1800" dirty="0" err="1">
                <a:solidFill>
                  <a:srgbClr val="000000"/>
                </a:solidFill>
                <a:latin typeface="Droid Sans Mono"/>
              </a:rPr>
              <a:t>.name</a:t>
            </a:r>
            <a:r>
              <a:rPr lang="en-US" sz="1800" dirty="0">
                <a:solidFill>
                  <a:srgbClr val="000000"/>
                </a:solidFill>
                <a:latin typeface="Droid Sans Mono"/>
              </a:rPr>
              <a:t>, </a:t>
            </a:r>
            <a:r>
              <a:rPr lang="en-US" sz="1800" dirty="0" err="1">
                <a:solidFill>
                  <a:srgbClr val="5E5EFF"/>
                </a:solidFill>
                <a:latin typeface="Droid Sans Mono"/>
              </a:rPr>
              <a:t>s</a:t>
            </a:r>
            <a:r>
              <a:rPr lang="en-US" sz="1800" dirty="0" err="1">
                <a:solidFill>
                  <a:srgbClr val="000000"/>
                </a:solidFill>
                <a:latin typeface="Droid Sans Mono"/>
              </a:rPr>
              <a:t>.name</a:t>
            </a:r>
            <a:r>
              <a:rPr lang="en-US" sz="1800" dirty="0">
                <a:solidFill>
                  <a:srgbClr val="000000"/>
                </a:solidFill>
                <a:latin typeface="Droid Sans Mono"/>
              </a:rPr>
              <a:t>)</a:t>
            </a:r>
          </a:p>
          <a:p>
            <a:pPr marL="0" indent="0">
              <a:buNone/>
            </a:pPr>
            <a:endParaRPr lang="es-ES_tradnl" sz="1800" dirty="0" smtClean="0">
              <a:solidFill>
                <a:srgbClr val="7F0055"/>
              </a:solidFill>
              <a:latin typeface="Droid Sans Mono"/>
            </a:endParaRPr>
          </a:p>
          <a:p>
            <a:pPr marL="0" indent="0">
              <a:buNone/>
            </a:pPr>
            <a:endParaRPr lang="es-ES_tradnl" sz="1800" b="1" dirty="0" smtClean="0">
              <a:solidFill>
                <a:srgbClr val="7F0055"/>
              </a:solidFill>
              <a:latin typeface="Droid Sans Mono"/>
            </a:endParaRPr>
          </a:p>
          <a:p>
            <a:pPr marL="0" indent="0">
              <a:buNone/>
            </a:pPr>
            <a:endParaRPr lang="es-ES_tradnl" sz="1800" b="1" dirty="0">
              <a:solidFill>
                <a:srgbClr val="7F0055"/>
              </a:solidFill>
              <a:latin typeface="Droid Sans Mono"/>
            </a:endParaRPr>
          </a:p>
          <a:p>
            <a:pPr marL="0" indent="0">
              <a:buNone/>
            </a:pPr>
            <a:r>
              <a:rPr lang="es-ES_tradnl" sz="1800" b="1" dirty="0" smtClean="0">
                <a:solidFill>
                  <a:srgbClr val="7F0055"/>
                </a:solidFill>
                <a:latin typeface="Droid Sans Mono"/>
              </a:rPr>
              <a:t>val</a:t>
            </a:r>
            <a:r>
              <a:rPr lang="es-ES_tradnl" sz="1800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s-ES_tradnl" sz="1800" dirty="0" err="1" smtClean="0">
                <a:solidFill>
                  <a:srgbClr val="5E5EFF"/>
                </a:solidFill>
                <a:latin typeface="Droid Sans Mono"/>
              </a:rPr>
              <a:t>result</a:t>
            </a:r>
            <a:r>
              <a:rPr lang="es-ES_tradnl" sz="1800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s-ES_tradnl" sz="1800" dirty="0">
                <a:solidFill>
                  <a:srgbClr val="000000"/>
                </a:solidFill>
                <a:latin typeface="Droid Sans Mono"/>
              </a:rPr>
              <a:t>= </a:t>
            </a:r>
            <a:r>
              <a:rPr lang="es-ES_tradnl" sz="1800" dirty="0" err="1" smtClean="0">
                <a:solidFill>
                  <a:srgbClr val="5E5EFF"/>
                </a:solidFill>
                <a:latin typeface="Droid Sans Mono"/>
              </a:rPr>
              <a:t>q</a:t>
            </a:r>
            <a:r>
              <a:rPr lang="es-ES_tradnl" sz="1800" dirty="0" err="1" smtClean="0">
                <a:solidFill>
                  <a:srgbClr val="000000"/>
                </a:solidFill>
                <a:latin typeface="Droid Sans Mono"/>
              </a:rPr>
              <a:t>.run</a:t>
            </a:r>
            <a:endParaRPr lang="en-US" sz="1800" dirty="0"/>
          </a:p>
        </p:txBody>
      </p:sp>
      <p:sp>
        <p:nvSpPr>
          <p:cNvPr id="7" name="Left Bracket 6"/>
          <p:cNvSpPr/>
          <p:nvPr/>
        </p:nvSpPr>
        <p:spPr>
          <a:xfrm rot="16200000">
            <a:off x="4637882" y="2221952"/>
            <a:ext cx="79941" cy="2194298"/>
          </a:xfrm>
          <a:prstGeom prst="leftBracket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ular Callout 14"/>
          <p:cNvSpPr/>
          <p:nvPr/>
        </p:nvSpPr>
        <p:spPr>
          <a:xfrm>
            <a:off x="558467" y="3607143"/>
            <a:ext cx="3073766" cy="327600"/>
          </a:xfrm>
          <a:prstGeom prst="wedgeRoundRectCallout">
            <a:avLst>
              <a:gd name="adj1" fmla="val 46494"/>
              <a:gd name="adj2" fmla="val -12947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Source Sans Pro"/>
                <a:cs typeface="Source Sans Pro"/>
              </a:rPr>
              <a:t>(</a:t>
            </a:r>
            <a:r>
              <a:rPr lang="en-US" sz="1600" dirty="0" smtClean="0">
                <a:latin typeface="Source Sans Pro"/>
                <a:cs typeface="Source Sans Pro"/>
              </a:rPr>
              <a:t>String, String</a:t>
            </a:r>
            <a:r>
              <a:rPr lang="en-US" sz="1600" b="1" dirty="0" smtClean="0">
                <a:latin typeface="Source Sans Pro"/>
                <a:cs typeface="Source Sans Pro"/>
              </a:rPr>
              <a:t>)</a:t>
            </a:r>
            <a:endParaRPr lang="en-US" sz="1600" b="1" dirty="0">
              <a:latin typeface="Source Sans Pro"/>
              <a:cs typeface="Source Sans Pro"/>
            </a:endParaRPr>
          </a:p>
        </p:txBody>
      </p:sp>
      <p:sp>
        <p:nvSpPr>
          <p:cNvPr id="16" name="Left Bracket 15"/>
          <p:cNvSpPr/>
          <p:nvPr/>
        </p:nvSpPr>
        <p:spPr>
          <a:xfrm rot="16200000" flipH="1">
            <a:off x="4581553" y="4010974"/>
            <a:ext cx="66861" cy="825325"/>
          </a:xfrm>
          <a:prstGeom prst="leftBracket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ular Callout 16"/>
          <p:cNvSpPr/>
          <p:nvPr/>
        </p:nvSpPr>
        <p:spPr>
          <a:xfrm>
            <a:off x="3868201" y="3607951"/>
            <a:ext cx="2110323" cy="326792"/>
          </a:xfrm>
          <a:prstGeom prst="wedgeRoundRectCallout">
            <a:avLst>
              <a:gd name="adj1" fmla="val -20206"/>
              <a:gd name="adj2" fmla="val 17095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Source Sans Pro"/>
                <a:cs typeface="Source Sans Pro"/>
              </a:rPr>
              <a:t>Seq</a:t>
            </a:r>
            <a:r>
              <a:rPr lang="en-US" sz="1600" dirty="0" smtClean="0">
                <a:latin typeface="Source Sans Pro"/>
                <a:cs typeface="Source Sans Pro"/>
              </a:rPr>
              <a:t>[  </a:t>
            </a:r>
            <a:r>
              <a:rPr lang="en-US" sz="1600" b="1" dirty="0" smtClean="0">
                <a:latin typeface="Source Sans Pro"/>
                <a:cs typeface="Source Sans Pro"/>
              </a:rPr>
              <a:t>(</a:t>
            </a:r>
            <a:r>
              <a:rPr lang="en-US" sz="1600" dirty="0" smtClean="0">
                <a:latin typeface="Source Sans Pro"/>
                <a:cs typeface="Source Sans Pro"/>
              </a:rPr>
              <a:t>String, String</a:t>
            </a:r>
            <a:r>
              <a:rPr lang="en-US" sz="1600" b="1" dirty="0" smtClean="0">
                <a:latin typeface="Source Sans Pro"/>
                <a:cs typeface="Source Sans Pro"/>
              </a:rPr>
              <a:t>)</a:t>
            </a:r>
            <a:r>
              <a:rPr lang="en-US" sz="1600" dirty="0" smtClean="0">
                <a:latin typeface="Source Sans Pro"/>
                <a:cs typeface="Source Sans Pro"/>
              </a:rPr>
              <a:t>  ]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18" name="Left Bracket 17"/>
          <p:cNvSpPr/>
          <p:nvPr/>
        </p:nvSpPr>
        <p:spPr>
          <a:xfrm rot="16200000" flipH="1">
            <a:off x="3072934" y="2030107"/>
            <a:ext cx="62139" cy="199357"/>
          </a:xfrm>
          <a:prstGeom prst="leftBracket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ular Callout 18"/>
          <p:cNvSpPr/>
          <p:nvPr/>
        </p:nvSpPr>
        <p:spPr>
          <a:xfrm>
            <a:off x="558467" y="1271554"/>
            <a:ext cx="5435566" cy="327600"/>
          </a:xfrm>
          <a:prstGeom prst="wedgeRoundRectCallout">
            <a:avLst>
              <a:gd name="adj1" fmla="val -4705"/>
              <a:gd name="adj2" fmla="val 179746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Source Sans Pro"/>
                <a:cs typeface="Source Sans Pro"/>
              </a:rPr>
              <a:t>Queryable</a:t>
            </a:r>
            <a:r>
              <a:rPr lang="en-US" sz="1600" dirty="0" smtClean="0">
                <a:latin typeface="Source Sans Pro"/>
                <a:cs typeface="Source Sans Pro"/>
              </a:rPr>
              <a:t>[  </a:t>
            </a:r>
            <a:r>
              <a:rPr lang="en-US" sz="1600" b="1" dirty="0" smtClean="0">
                <a:latin typeface="Source Sans Pro"/>
                <a:cs typeface="Source Sans Pro"/>
              </a:rPr>
              <a:t>(</a:t>
            </a:r>
            <a:r>
              <a:rPr lang="en-US" sz="1600" dirty="0" smtClean="0">
                <a:latin typeface="Source Sans Pro"/>
                <a:cs typeface="Source Sans Pro"/>
              </a:rPr>
              <a:t>String, String</a:t>
            </a:r>
            <a:r>
              <a:rPr lang="en-US" sz="1600" b="1" dirty="0" smtClean="0">
                <a:latin typeface="Source Sans Pro"/>
                <a:cs typeface="Source Sans Pro"/>
              </a:rPr>
              <a:t>)</a:t>
            </a:r>
            <a:r>
              <a:rPr lang="en-US" sz="1600" dirty="0" smtClean="0">
                <a:latin typeface="Source Sans Pro"/>
                <a:cs typeface="Source Sans Pro"/>
              </a:rPr>
              <a:t>  ]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20" name="Left Bracket 19"/>
          <p:cNvSpPr/>
          <p:nvPr/>
        </p:nvSpPr>
        <p:spPr>
          <a:xfrm rot="16200000">
            <a:off x="2799082" y="2537675"/>
            <a:ext cx="51737" cy="224381"/>
          </a:xfrm>
          <a:prstGeom prst="leftBracket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ular Callout 20"/>
          <p:cNvSpPr/>
          <p:nvPr/>
        </p:nvSpPr>
        <p:spPr>
          <a:xfrm>
            <a:off x="1040006" y="2230523"/>
            <a:ext cx="895589" cy="326792"/>
          </a:xfrm>
          <a:prstGeom prst="wedgeRoundRectCallout">
            <a:avLst>
              <a:gd name="adj1" fmla="val 126555"/>
              <a:gd name="adj2" fmla="val 73966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Source Sans Pro"/>
                <a:cs typeface="Source Sans Pro"/>
              </a:rPr>
              <a:t>Coffee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22" name="Left Bracket 21"/>
          <p:cNvSpPr/>
          <p:nvPr/>
        </p:nvSpPr>
        <p:spPr>
          <a:xfrm rot="16200000">
            <a:off x="2786515" y="2852220"/>
            <a:ext cx="76871" cy="224381"/>
          </a:xfrm>
          <a:prstGeom prst="leftBracket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ular Callout 22"/>
          <p:cNvSpPr/>
          <p:nvPr/>
        </p:nvSpPr>
        <p:spPr>
          <a:xfrm>
            <a:off x="1040006" y="2951326"/>
            <a:ext cx="1076905" cy="327600"/>
          </a:xfrm>
          <a:prstGeom prst="wedgeRoundRectCallout">
            <a:avLst>
              <a:gd name="adj1" fmla="val 97063"/>
              <a:gd name="adj2" fmla="val -40928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Source Sans Pro"/>
                <a:cs typeface="Source Sans Pro"/>
              </a:rPr>
              <a:t>Supplier</a:t>
            </a:r>
            <a:endParaRPr lang="en-US" sz="1600" b="1" dirty="0">
              <a:latin typeface="Source Sans Pro"/>
              <a:cs typeface="Source Sans Pro"/>
            </a:endParaRPr>
          </a:p>
        </p:txBody>
      </p:sp>
      <p:sp>
        <p:nvSpPr>
          <p:cNvPr id="24" name="Left Bracket 23"/>
          <p:cNvSpPr/>
          <p:nvPr/>
        </p:nvSpPr>
        <p:spPr>
          <a:xfrm rot="16200000">
            <a:off x="5403284" y="2113656"/>
            <a:ext cx="79942" cy="1039784"/>
          </a:xfrm>
          <a:prstGeom prst="leftBracket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ket 25"/>
          <p:cNvSpPr/>
          <p:nvPr/>
        </p:nvSpPr>
        <p:spPr>
          <a:xfrm rot="16200000" flipH="1">
            <a:off x="6081107" y="2331058"/>
            <a:ext cx="79499" cy="217664"/>
          </a:xfrm>
          <a:prstGeom prst="leftBracket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ular Callout 26"/>
          <p:cNvSpPr/>
          <p:nvPr/>
        </p:nvSpPr>
        <p:spPr>
          <a:xfrm>
            <a:off x="5780896" y="1698711"/>
            <a:ext cx="2640111" cy="327600"/>
          </a:xfrm>
          <a:prstGeom prst="wedgeRoundRectCallout">
            <a:avLst>
              <a:gd name="adj1" fmla="val -37483"/>
              <a:gd name="adj2" fmla="val 13884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Source Sans Pro"/>
                <a:cs typeface="Source Sans Pro"/>
              </a:rPr>
              <a:t>Double.&lt;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28" name="Left Bracket 27"/>
          <p:cNvSpPr/>
          <p:nvPr/>
        </p:nvSpPr>
        <p:spPr>
          <a:xfrm rot="16200000">
            <a:off x="6492331" y="2384394"/>
            <a:ext cx="78500" cy="504179"/>
          </a:xfrm>
          <a:prstGeom prst="leftBracket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ular Callout 28"/>
          <p:cNvSpPr/>
          <p:nvPr/>
        </p:nvSpPr>
        <p:spPr>
          <a:xfrm>
            <a:off x="6668692" y="3026379"/>
            <a:ext cx="1752314" cy="327600"/>
          </a:xfrm>
          <a:prstGeom prst="wedgeRoundRectCallout">
            <a:avLst>
              <a:gd name="adj1" fmla="val -43437"/>
              <a:gd name="adj2" fmla="val -13855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Source Sans Pro"/>
                <a:cs typeface="Source Sans Pro"/>
              </a:rPr>
              <a:t>9.0: Double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30" name="Left Bracket 29"/>
          <p:cNvSpPr/>
          <p:nvPr/>
        </p:nvSpPr>
        <p:spPr>
          <a:xfrm rot="16200000" flipH="1">
            <a:off x="3894074" y="1910884"/>
            <a:ext cx="59971" cy="1026043"/>
          </a:xfrm>
          <a:prstGeom prst="leftBracket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ular Callout 30"/>
          <p:cNvSpPr/>
          <p:nvPr/>
        </p:nvSpPr>
        <p:spPr>
          <a:xfrm>
            <a:off x="3510300" y="1714390"/>
            <a:ext cx="1951119" cy="327600"/>
          </a:xfrm>
          <a:prstGeom prst="wedgeRoundRectCallout">
            <a:avLst>
              <a:gd name="adj1" fmla="val 117"/>
              <a:gd name="adj2" fmla="val 13856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Source Sans Pro"/>
                <a:cs typeface="Source Sans Pro"/>
              </a:rPr>
              <a:t>Queryable</a:t>
            </a:r>
            <a:r>
              <a:rPr lang="en-US" sz="1600" dirty="0" smtClean="0">
                <a:latin typeface="Source Sans Pro"/>
                <a:cs typeface="Source Sans Pro"/>
              </a:rPr>
              <a:t>[Coffee]</a:t>
            </a:r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3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2" name="Rounded Rectangular Callout 31"/>
          <p:cNvSpPr/>
          <p:nvPr/>
        </p:nvSpPr>
        <p:spPr>
          <a:xfrm>
            <a:off x="6203551" y="3607143"/>
            <a:ext cx="1661952" cy="327600"/>
          </a:xfrm>
          <a:prstGeom prst="wedgeRoundRectCallout">
            <a:avLst>
              <a:gd name="adj1" fmla="val -86073"/>
              <a:gd name="adj2" fmla="val -30966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Source Sans Pro"/>
                <a:cs typeface="Source Sans Pro"/>
              </a:rPr>
              <a:t>Double</a:t>
            </a:r>
            <a:endParaRPr lang="en-US" sz="1600" dirty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53296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50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0076"/>
            <a:ext cx="7772400" cy="2030712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1</a:t>
            </a:r>
            <a:r>
              <a:rPr lang="en-US" sz="4800" dirty="0" smtClean="0">
                <a:solidFill>
                  <a:schemeClr val="bg1"/>
                </a:solidFill>
              </a:rPr>
              <a:t/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Overview / Key Concepts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4" name="Picture 3" descr="slick-mono-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638" y="3123185"/>
            <a:ext cx="3245904" cy="1627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70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Immutable ASTs</a:t>
            </a:r>
          </a:p>
          <a:p>
            <a:pPr lvl="1"/>
            <a:r>
              <a:rPr lang="en-US" dirty="0" smtClean="0">
                <a:solidFill>
                  <a:srgbClr val="103A51"/>
                </a:solidFill>
              </a:rPr>
              <a:t>Types can be mutated until they are observed</a:t>
            </a:r>
          </a:p>
          <a:p>
            <a:r>
              <a:rPr lang="en-US" dirty="0" smtClean="0"/>
              <a:t>Immutable compiler state</a:t>
            </a:r>
          </a:p>
          <a:p>
            <a:pPr lvl="1"/>
            <a:r>
              <a:rPr lang="en-US" dirty="0" smtClean="0">
                <a:solidFill>
                  <a:srgbClr val="103A51"/>
                </a:solidFill>
              </a:rPr>
              <a:t>containing AST + phase output state</a:t>
            </a:r>
          </a:p>
          <a:p>
            <a:r>
              <a:rPr lang="en-US" dirty="0" smtClean="0"/>
              <a:t>Phases transform compiler state</a:t>
            </a:r>
          </a:p>
          <a:p>
            <a:pPr lvl="1"/>
            <a:r>
              <a:rPr lang="en-US" dirty="0" smtClean="0">
                <a:solidFill>
                  <a:srgbClr val="103A51"/>
                </a:solidFill>
              </a:rPr>
              <a:t>using mutable state locally</a:t>
            </a:r>
          </a:p>
          <a:p>
            <a:r>
              <a:rPr lang="en-US" dirty="0" smtClean="0"/>
              <a:t>Drivers provide their own compilers</a:t>
            </a: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94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Phases: SQL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168155"/>
            <a:ext cx="2168577" cy="17254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0" rIns="72000" bIns="0" rtlCol="0" anchor="t"/>
          <a:lstStyle/>
          <a:p>
            <a:pPr algn="ctr"/>
            <a:r>
              <a:rPr lang="en-US" sz="2000" dirty="0" smtClean="0">
                <a:solidFill>
                  <a:srgbClr val="103A51"/>
                </a:solidFill>
                <a:latin typeface="Source Sans Pro Semibold"/>
                <a:cs typeface="Source Sans Pro Semibold"/>
              </a:rPr>
              <a:t>Clean Up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200" dirty="0" smtClean="0">
                <a:latin typeface="Source Sans Pro"/>
                <a:cs typeface="Source Sans Pro"/>
              </a:rPr>
              <a:t>inline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 smtClean="0">
                <a:latin typeface="Source Sans Pro"/>
                <a:cs typeface="Source Sans Pro"/>
              </a:rPr>
              <a:t>assignUniqueSymbols</a:t>
            </a:r>
            <a:endParaRPr lang="en-US" sz="1200" dirty="0" smtClean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expandTables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inferTypes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createResultSetMapping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 smtClean="0">
                <a:latin typeface="Source Sans Pro"/>
                <a:cs typeface="Source Sans Pro"/>
              </a:rPr>
              <a:t>forceOuterBinds</a:t>
            </a:r>
            <a:endParaRPr lang="en-US" sz="1200" dirty="0" smtClean="0">
              <a:latin typeface="Source Sans Pro"/>
              <a:cs typeface="Source Sans Pro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3549" y="3199029"/>
            <a:ext cx="2168577" cy="17254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0" rIns="72000" bIns="0" rtlCol="0" anchor="t"/>
          <a:lstStyle/>
          <a:p>
            <a:pPr algn="ctr"/>
            <a:r>
              <a:rPr lang="en-US" sz="2000" dirty="0" smtClean="0">
                <a:solidFill>
                  <a:srgbClr val="103A51"/>
                </a:solidFill>
                <a:latin typeface="Source Sans Pro Semibold"/>
                <a:cs typeface="Source Sans Pro Semibold"/>
              </a:rPr>
              <a:t>Flatten Columns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expandRefs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replaceFieldSymbols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rewritePaths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relabelUnions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pruneFields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assignTypes</a:t>
            </a:r>
            <a:endParaRPr lang="en-US" sz="1200" dirty="0" smtClean="0">
              <a:latin typeface="Source Sans Pro"/>
              <a:cs typeface="Source Sans Pro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33109" y="3263334"/>
            <a:ext cx="2334698" cy="156468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0" rIns="72000" bIns="0" rtlCol="0" anchor="t"/>
          <a:lstStyle/>
          <a:p>
            <a:pPr algn="ctr"/>
            <a:r>
              <a:rPr lang="en-US" sz="2000" dirty="0" smtClean="0">
                <a:solidFill>
                  <a:srgbClr val="103A51"/>
                </a:solidFill>
                <a:latin typeface="Source Sans Pro Semibold"/>
                <a:cs typeface="Source Sans Pro Semibold"/>
              </a:rPr>
              <a:t>SQL Shape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resolveZipJoins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convertToComprehensions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fuseComprehensions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fixRowNumberOrdering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hoistClientOps</a:t>
            </a:r>
            <a:endParaRPr lang="en-US" sz="1200" dirty="0" smtClean="0">
              <a:latin typeface="Source Sans Pro"/>
              <a:cs typeface="Source Sans Pro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689703" y="3466956"/>
            <a:ext cx="1997097" cy="104491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0" rIns="72000" bIns="0" rtlCol="0" anchor="t"/>
          <a:lstStyle/>
          <a:p>
            <a:pPr algn="ctr"/>
            <a:r>
              <a:rPr lang="en-US" sz="2000" dirty="0" smtClean="0">
                <a:solidFill>
                  <a:srgbClr val="103A51"/>
                </a:solidFill>
                <a:latin typeface="Source Sans Pro Semibold"/>
                <a:cs typeface="Source Sans Pro Semibold"/>
              </a:rPr>
              <a:t>Generate Code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200" dirty="0" err="1" smtClean="0">
                <a:latin typeface="Source Sans Pro"/>
                <a:cs typeface="Source Sans Pro"/>
              </a:rPr>
              <a:t>codeGen</a:t>
            </a:r>
            <a:r>
              <a:rPr lang="en-US" sz="1200" dirty="0">
                <a:latin typeface="Source Sans Pro"/>
                <a:cs typeface="Source Sans Pro"/>
              </a:rPr>
              <a:t/>
            </a:r>
            <a:br>
              <a:rPr lang="en-US" sz="1200" dirty="0">
                <a:latin typeface="Source Sans Pro"/>
                <a:cs typeface="Source Sans Pro"/>
              </a:rPr>
            </a:br>
            <a:r>
              <a:rPr lang="en-US" sz="1200" dirty="0" smtClean="0">
                <a:latin typeface="Source Sans Pro"/>
                <a:cs typeface="Source Sans Pro"/>
              </a:rPr>
              <a:t>(driver-specific)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1259301" y="2893595"/>
            <a:ext cx="444775" cy="391171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2622126" y="3852769"/>
            <a:ext cx="984298" cy="42332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867807" y="3852769"/>
            <a:ext cx="905625" cy="42332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Phases: </a:t>
            </a:r>
            <a:r>
              <a:rPr lang="en-US" dirty="0" err="1" smtClean="0"/>
              <a:t>MemoryDriver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168155"/>
            <a:ext cx="2168577" cy="17254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0" rIns="72000" bIns="0" rtlCol="0" anchor="t"/>
          <a:lstStyle/>
          <a:p>
            <a:pPr algn="ctr"/>
            <a:r>
              <a:rPr lang="en-US" sz="2000" dirty="0" smtClean="0">
                <a:solidFill>
                  <a:srgbClr val="103A51"/>
                </a:solidFill>
                <a:latin typeface="Source Sans Pro Semibold"/>
                <a:cs typeface="Source Sans Pro Semibold"/>
              </a:rPr>
              <a:t>Clean Up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200" dirty="0" smtClean="0">
                <a:latin typeface="Source Sans Pro"/>
                <a:cs typeface="Source Sans Pro"/>
              </a:rPr>
              <a:t>inline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 smtClean="0">
                <a:latin typeface="Source Sans Pro"/>
                <a:cs typeface="Source Sans Pro"/>
              </a:rPr>
              <a:t>assignUniqueSymbols</a:t>
            </a:r>
            <a:endParaRPr lang="en-US" sz="1200" dirty="0" smtClean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expandTables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inferTypes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createResultSetMapping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 smtClean="0">
                <a:latin typeface="Source Sans Pro"/>
                <a:cs typeface="Source Sans Pro"/>
              </a:rPr>
              <a:t>forceOuterBinds</a:t>
            </a:r>
            <a:endParaRPr lang="en-US" sz="1200" dirty="0" smtClean="0">
              <a:latin typeface="Source Sans Pro"/>
              <a:cs typeface="Source Sans Pro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3549" y="3199029"/>
            <a:ext cx="2168577" cy="17254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0" rIns="72000" bIns="0" rtlCol="0" anchor="t"/>
          <a:lstStyle/>
          <a:p>
            <a:pPr algn="ctr"/>
            <a:r>
              <a:rPr lang="en-US" sz="2000" dirty="0" smtClean="0">
                <a:solidFill>
                  <a:srgbClr val="103A51"/>
                </a:solidFill>
                <a:latin typeface="Source Sans Pro Semibold"/>
                <a:cs typeface="Source Sans Pro Semibold"/>
              </a:rPr>
              <a:t>Flatten Columns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expandRefs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replaceFieldSymbols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rewritePaths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relabelUnions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pruneFields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assignTypes</a:t>
            </a:r>
            <a:endParaRPr lang="en-US" sz="1200" dirty="0" smtClean="0">
              <a:latin typeface="Source Sans Pro"/>
              <a:cs typeface="Source Sans Pro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106154" y="3466956"/>
            <a:ext cx="1580646" cy="104491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0" rIns="72000" bIns="0" rtlCol="0" anchor="t"/>
          <a:lstStyle/>
          <a:p>
            <a:pPr algn="ctr"/>
            <a:r>
              <a:rPr lang="en-US" sz="2000" dirty="0" smtClean="0">
                <a:solidFill>
                  <a:srgbClr val="103A51"/>
                </a:solidFill>
                <a:latin typeface="Source Sans Pro Semibold"/>
                <a:cs typeface="Source Sans Pro Semibold"/>
              </a:rPr>
              <a:t>Prepare for Interpreter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c</a:t>
            </a:r>
            <a:r>
              <a:rPr lang="en-US" sz="1200" dirty="0" err="1" smtClean="0">
                <a:latin typeface="Source Sans Pro"/>
                <a:cs typeface="Source Sans Pro"/>
              </a:rPr>
              <a:t>odeGen</a:t>
            </a:r>
            <a:r>
              <a:rPr lang="en-US" sz="1200" dirty="0">
                <a:latin typeface="Source Sans Pro"/>
                <a:cs typeface="Source Sans Pro"/>
              </a:rPr>
              <a:t/>
            </a:r>
            <a:br>
              <a:rPr lang="en-US" sz="1200" dirty="0">
                <a:latin typeface="Source Sans Pro"/>
                <a:cs typeface="Source Sans Pro"/>
              </a:rPr>
            </a:br>
            <a:endParaRPr lang="en-US" sz="1200" dirty="0" smtClean="0">
              <a:latin typeface="Source Sans Pro"/>
              <a:cs typeface="Source Sans Pro"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1259301" y="2893595"/>
            <a:ext cx="444775" cy="391171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2622125" y="3852769"/>
            <a:ext cx="4619588" cy="42332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87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3549" y="3199029"/>
            <a:ext cx="2168577" cy="17254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0" rIns="72000" bIns="0" rtlCol="0" anchor="t"/>
          <a:lstStyle/>
          <a:p>
            <a:pPr algn="ctr"/>
            <a:r>
              <a:rPr lang="en-US" sz="2000" dirty="0" smtClean="0">
                <a:solidFill>
                  <a:srgbClr val="103A51"/>
                </a:solidFill>
                <a:latin typeface="Source Sans Pro Semibold"/>
                <a:cs typeface="Source Sans Pro Semibold"/>
              </a:rPr>
              <a:t>Flatten Columns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expandRefs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replaceFieldSymbols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rewritePaths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relabelUnions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pruneFields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assignTypes</a:t>
            </a:r>
            <a:endParaRPr lang="en-US" sz="1200" dirty="0" smtClean="0">
              <a:latin typeface="Source Sans Pro"/>
              <a:cs typeface="Source Sans Pro"/>
            </a:endParaRPr>
          </a:p>
        </p:txBody>
      </p:sp>
      <p:sp>
        <p:nvSpPr>
          <p:cNvPr id="6" name="Bent-Up Arrow 5"/>
          <p:cNvSpPr/>
          <p:nvPr/>
        </p:nvSpPr>
        <p:spPr>
          <a:xfrm rot="16200000" flipH="1">
            <a:off x="4226594" y="1136921"/>
            <a:ext cx="980196" cy="4493544"/>
          </a:xfrm>
          <a:prstGeom prst="bentUpArrow">
            <a:avLst>
              <a:gd name="adj1" fmla="val 25000"/>
              <a:gd name="adj2" fmla="val 22088"/>
              <a:gd name="adj3" fmla="val 257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Phases: Scheduling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168155"/>
            <a:ext cx="2168577" cy="17254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0" rIns="72000" bIns="0" rtlCol="0" anchor="t"/>
          <a:lstStyle/>
          <a:p>
            <a:pPr algn="ctr"/>
            <a:r>
              <a:rPr lang="en-US" sz="2000" dirty="0" smtClean="0">
                <a:solidFill>
                  <a:srgbClr val="103A51"/>
                </a:solidFill>
                <a:latin typeface="Source Sans Pro Semibold"/>
                <a:cs typeface="Source Sans Pro Semibold"/>
              </a:rPr>
              <a:t>Clean Up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200" dirty="0" smtClean="0">
                <a:latin typeface="Source Sans Pro"/>
                <a:cs typeface="Source Sans Pro"/>
              </a:rPr>
              <a:t>inline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 smtClean="0">
                <a:latin typeface="Source Sans Pro"/>
                <a:cs typeface="Source Sans Pro"/>
              </a:rPr>
              <a:t>assignUniqueSymbols</a:t>
            </a:r>
            <a:endParaRPr lang="en-US" sz="1200" dirty="0" smtClean="0">
              <a:latin typeface="Source Sans Pro"/>
              <a:cs typeface="Source Sans Pro"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85436" y="1168155"/>
            <a:ext cx="2236342" cy="17254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0" rIns="72000" bIns="0" rtlCol="0" anchor="t"/>
          <a:lstStyle/>
          <a:p>
            <a:pPr algn="ctr"/>
            <a:r>
              <a:rPr lang="en-US" sz="2000" dirty="0" smtClean="0">
                <a:solidFill>
                  <a:srgbClr val="103A51"/>
                </a:solidFill>
                <a:latin typeface="Source Sans Pro Semibold"/>
                <a:cs typeface="Source Sans Pro Semibold"/>
              </a:rPr>
              <a:t>Clean Up II</a:t>
            </a:r>
          </a:p>
          <a:p>
            <a:pPr marL="285750" indent="-285750">
              <a:lnSpc>
                <a:spcPct val="200000"/>
              </a:lnSpc>
              <a:buFont typeface="Arial"/>
              <a:buChar char="•"/>
            </a:pPr>
            <a:endParaRPr lang="en-US" sz="1200" dirty="0" smtClean="0">
              <a:latin typeface="Source Sans Pro"/>
              <a:cs typeface="Source Sans Pro"/>
            </a:endParaRP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1200" dirty="0" err="1" smtClean="0">
                <a:latin typeface="Source Sans Pro"/>
                <a:cs typeface="Source Sans Pro"/>
              </a:rPr>
              <a:t>expandTables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inferTypes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createResultSetMapping</a:t>
            </a:r>
            <a:endParaRPr lang="en-US" sz="1200" dirty="0">
              <a:latin typeface="Source Sans Pro"/>
              <a:cs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err="1" smtClean="0">
                <a:latin typeface="Source Sans Pro"/>
                <a:cs typeface="Source Sans Pro"/>
              </a:rPr>
              <a:t>forceOuterBinds</a:t>
            </a:r>
            <a:endParaRPr lang="en-US" sz="1200" dirty="0" smtClean="0">
              <a:latin typeface="Source Sans Pro"/>
              <a:cs typeface="Source Sans Pro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888355" y="1168155"/>
            <a:ext cx="3325962" cy="222100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0" rIns="72000" bIns="0" rtlCol="0" anchor="t"/>
          <a:lstStyle/>
          <a:p>
            <a:pPr algn="ctr"/>
            <a:r>
              <a:rPr lang="en-US" sz="2000" dirty="0" smtClean="0">
                <a:solidFill>
                  <a:srgbClr val="103A51"/>
                </a:solidFill>
                <a:latin typeface="Source Sans Pro Semibold"/>
                <a:cs typeface="Source Sans Pro Semibold"/>
              </a:rPr>
              <a:t>Distribute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200" dirty="0" smtClean="0">
                <a:latin typeface="Source Sans Pro"/>
                <a:cs typeface="Source Sans Pro"/>
              </a:rPr>
              <a:t>distribute (to other drivers' compilers)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960073" y="2534575"/>
            <a:ext cx="1040799" cy="71902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0" tIns="0" rIns="72000" bIns="0"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Source Sans Pro Semibold"/>
                <a:cs typeface="Source Sans Pro Semibold"/>
              </a:rPr>
              <a:t>e.g. H2</a:t>
            </a:r>
          </a:p>
          <a:p>
            <a:pPr algn="ctr"/>
            <a:endParaRPr lang="en-US" sz="300" dirty="0" smtClean="0">
              <a:solidFill>
                <a:schemeClr val="tx1"/>
              </a:solidFill>
              <a:latin typeface="Source Sans Pro Semibold"/>
              <a:cs typeface="Source Sans Pro Semibold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Source Sans Pro Semibold"/>
                <a:cs typeface="Source Sans Pro Semibold"/>
              </a:rPr>
              <a:t>Query Compiler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126758" y="2534575"/>
            <a:ext cx="1000852" cy="71902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0" tIns="0" rIns="72000" bIns="0"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Source Sans Pro Semibold"/>
                <a:cs typeface="Source Sans Pro Semibold"/>
              </a:rPr>
              <a:t>MySQL</a:t>
            </a:r>
            <a:endParaRPr lang="en-US" sz="2000" dirty="0" smtClean="0">
              <a:solidFill>
                <a:schemeClr val="tx1"/>
              </a:solidFill>
              <a:latin typeface="Source Sans Pro Semibold"/>
              <a:cs typeface="Source Sans Pro Semibold"/>
            </a:endParaRPr>
          </a:p>
          <a:p>
            <a:pPr marL="285750" indent="-285750" algn="ctr">
              <a:buFont typeface="Arial"/>
              <a:buChar char="•"/>
            </a:pPr>
            <a:endParaRPr lang="en-US" sz="300" dirty="0" smtClean="0">
              <a:solidFill>
                <a:schemeClr val="tx1"/>
              </a:solidFill>
              <a:latin typeface="Source Sans Pro"/>
              <a:cs typeface="Source Sans Pro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Source Sans Pro Semibold"/>
                <a:cs typeface="Source Sans Pro Semibold"/>
              </a:rPr>
              <a:t>Query Compiler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225296" y="2534575"/>
            <a:ext cx="897908" cy="71902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0" tIns="0" rIns="72000" bIns="0"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Source Sans Pro Semibold"/>
                <a:cs typeface="Source Sans Pro Semibold"/>
              </a:rPr>
              <a:t>…</a:t>
            </a:r>
          </a:p>
          <a:p>
            <a:pPr marL="285750" indent="-285750" algn="ctr">
              <a:buFont typeface="Arial"/>
              <a:buChar char="•"/>
            </a:pPr>
            <a:endParaRPr lang="en-US" sz="300" dirty="0" smtClean="0">
              <a:solidFill>
                <a:schemeClr val="tx1"/>
              </a:solidFill>
              <a:latin typeface="Source Sans Pro"/>
              <a:cs typeface="Source Sans Pro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Source Sans Pro Semibold"/>
                <a:cs typeface="Source Sans Pro Semibold"/>
              </a:rPr>
              <a:t>Query Compiler</a:t>
            </a:r>
          </a:p>
        </p:txBody>
      </p:sp>
      <p:sp>
        <p:nvSpPr>
          <p:cNvPr id="3" name="Up-Down Arrow 2"/>
          <p:cNvSpPr/>
          <p:nvPr/>
        </p:nvSpPr>
        <p:spPr>
          <a:xfrm>
            <a:off x="4463821" y="1902272"/>
            <a:ext cx="257219" cy="712682"/>
          </a:xfrm>
          <a:prstGeom prst="up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-Down Arrow 20"/>
          <p:cNvSpPr/>
          <p:nvPr/>
        </p:nvSpPr>
        <p:spPr>
          <a:xfrm rot="19055533">
            <a:off x="5022843" y="1760231"/>
            <a:ext cx="257219" cy="1002806"/>
          </a:xfrm>
          <a:prstGeom prst="up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-Down Arrow 21"/>
          <p:cNvSpPr/>
          <p:nvPr/>
        </p:nvSpPr>
        <p:spPr>
          <a:xfrm rot="2805526">
            <a:off x="3881844" y="1740464"/>
            <a:ext cx="257219" cy="1002806"/>
          </a:xfrm>
          <a:prstGeom prst="up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2625777" y="1804681"/>
            <a:ext cx="405445" cy="42332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6214317" y="1804681"/>
            <a:ext cx="405445" cy="42332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7106154" y="3466956"/>
            <a:ext cx="1580646" cy="104491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0" rIns="72000" bIns="0" rtlCol="0" anchor="t"/>
          <a:lstStyle/>
          <a:p>
            <a:pPr algn="ctr"/>
            <a:r>
              <a:rPr lang="en-US" sz="2000" dirty="0" smtClean="0">
                <a:solidFill>
                  <a:srgbClr val="103A51"/>
                </a:solidFill>
                <a:latin typeface="Source Sans Pro Semibold"/>
                <a:cs typeface="Source Sans Pro Semibold"/>
              </a:rPr>
              <a:t>Prepare for Interpreter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200" dirty="0" err="1">
                <a:latin typeface="Source Sans Pro"/>
                <a:cs typeface="Source Sans Pro"/>
              </a:rPr>
              <a:t>c</a:t>
            </a:r>
            <a:r>
              <a:rPr lang="en-US" sz="1200" dirty="0" err="1" smtClean="0">
                <a:latin typeface="Source Sans Pro"/>
                <a:cs typeface="Source Sans Pro"/>
              </a:rPr>
              <a:t>odeGen</a:t>
            </a:r>
            <a:r>
              <a:rPr lang="en-US" sz="1200" dirty="0">
                <a:latin typeface="Source Sans Pro"/>
                <a:cs typeface="Source Sans Pro"/>
              </a:rPr>
              <a:t/>
            </a:r>
            <a:br>
              <a:rPr lang="en-US" sz="1200" dirty="0">
                <a:latin typeface="Source Sans Pro"/>
                <a:cs typeface="Source Sans Pro"/>
              </a:rPr>
            </a:br>
            <a:endParaRPr lang="en-US" sz="1200" dirty="0" smtClean="0">
              <a:latin typeface="Source Sans Pro"/>
              <a:cs typeface="Source Sans Pro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2622125" y="3852769"/>
            <a:ext cx="4619588" cy="42332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4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50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0076"/>
            <a:ext cx="7772400" cy="2030712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5</a:t>
            </a:r>
            <a:r>
              <a:rPr lang="en-US" sz="4800" dirty="0" smtClean="0">
                <a:solidFill>
                  <a:schemeClr val="bg1"/>
                </a:solidFill>
              </a:rPr>
              <a:t/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Outlook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4" name="Picture 3" descr="slick-mono-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638" y="3123185"/>
            <a:ext cx="3245904" cy="1627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62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NoSQL</a:t>
            </a:r>
            <a:r>
              <a:rPr lang="en-US" dirty="0" smtClean="0"/>
              <a:t> </a:t>
            </a:r>
            <a:r>
              <a:rPr lang="en-US" dirty="0"/>
              <a:t>support</a:t>
            </a:r>
          </a:p>
          <a:p>
            <a:r>
              <a:rPr lang="en-US" dirty="0" smtClean="0"/>
              <a:t>Other </a:t>
            </a:r>
            <a:r>
              <a:rPr lang="en-US" dirty="0"/>
              <a:t>data </a:t>
            </a:r>
            <a:r>
              <a:rPr lang="en-US" dirty="0" smtClean="0"/>
              <a:t>sources</a:t>
            </a:r>
          </a:p>
          <a:p>
            <a:r>
              <a:rPr lang="en-US" dirty="0" err="1" smtClean="0"/>
              <a:t>Async</a:t>
            </a:r>
            <a:r>
              <a:rPr lang="en-US" dirty="0" smtClean="0"/>
              <a:t> / Reactive API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874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D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7625"/>
            <a:ext cx="9144000" cy="6350000"/>
          </a:xfrm>
          <a:prstGeom prst="rect">
            <a:avLst/>
          </a:prstGeom>
        </p:spPr>
      </p:pic>
      <p:pic>
        <p:nvPicPr>
          <p:cNvPr id="3" name="Picture 2" descr="slick-logo@2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56" y="627625"/>
            <a:ext cx="2020512" cy="10102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26744" y="612394"/>
            <a:ext cx="5318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103A51"/>
                </a:solidFill>
                <a:latin typeface="Source Sans Pro"/>
                <a:cs typeface="Source Sans Pro"/>
              </a:rPr>
              <a:t>slick.typesafe.com</a:t>
            </a:r>
            <a:endParaRPr lang="en-US" sz="4800" b="1" dirty="0">
              <a:solidFill>
                <a:srgbClr val="103A51"/>
              </a:solidFill>
              <a:latin typeface="Source Sans Pro"/>
              <a:cs typeface="Source Sans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42444" y="1852273"/>
            <a:ext cx="4045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103A51"/>
                </a:solidFill>
                <a:latin typeface="Source Sans Pro Semibold"/>
                <a:cs typeface="Source Sans Pro Semibold"/>
              </a:rPr>
              <a:t>@</a:t>
            </a:r>
            <a:r>
              <a:rPr lang="en-US" sz="2800" dirty="0" err="1" smtClean="0">
                <a:solidFill>
                  <a:srgbClr val="103A51"/>
                </a:solidFill>
                <a:latin typeface="Source Sans Pro Semibold"/>
                <a:cs typeface="Source Sans Pro Semibold"/>
              </a:rPr>
              <a:t>cvogt</a:t>
            </a:r>
            <a:r>
              <a:rPr lang="en-US" sz="2800" dirty="0" smtClean="0">
                <a:solidFill>
                  <a:srgbClr val="103A51"/>
                </a:solidFill>
                <a:latin typeface="Source Sans Pro Semibold"/>
                <a:cs typeface="Source Sans Pro Semibold"/>
              </a:rPr>
              <a:t>   @</a:t>
            </a:r>
            <a:r>
              <a:rPr lang="en-US" sz="2800" dirty="0" err="1" smtClean="0">
                <a:solidFill>
                  <a:srgbClr val="103A51"/>
                </a:solidFill>
                <a:latin typeface="Source Sans Pro Semibold"/>
                <a:cs typeface="Source Sans Pro Semibold"/>
              </a:rPr>
              <a:t>StefanZeiger</a:t>
            </a:r>
            <a:endParaRPr lang="en-US" sz="2800" dirty="0" smtClean="0">
              <a:solidFill>
                <a:srgbClr val="103A51"/>
              </a:solidFill>
              <a:latin typeface="Source Sans Pro Semibold"/>
              <a:cs typeface="Source Sans Pro Semibold"/>
            </a:endParaRPr>
          </a:p>
        </p:txBody>
      </p:sp>
      <p:pic>
        <p:nvPicPr>
          <p:cNvPr id="6" name="Picture 5" descr="twitter-logo@2x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207" y="1917294"/>
            <a:ext cx="1009417" cy="533400"/>
          </a:xfrm>
          <a:prstGeom prst="rect">
            <a:avLst/>
          </a:prstGeom>
        </p:spPr>
      </p:pic>
      <p:pic>
        <p:nvPicPr>
          <p:cNvPr id="7" name="Picture 6" descr="JavaOne_clr.bmp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9" y="4296981"/>
            <a:ext cx="1749238" cy="775153"/>
          </a:xfrm>
          <a:prstGeom prst="rect">
            <a:avLst/>
          </a:prstGeom>
        </p:spPr>
      </p:pic>
      <p:pic>
        <p:nvPicPr>
          <p:cNvPr id="9" name="Picture 8" descr="typesafe-logo-big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433" y="4547069"/>
            <a:ext cx="1697786" cy="40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72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 st fl computer 70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3997"/>
            <a:ext cx="9144000" cy="58406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3137" y="4728055"/>
            <a:ext cx="857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hlinkClick r:id="rId3"/>
              </a:rPr>
              <a:t>http://toto.lib.unca.edu/findingaids/photo/national_climatic_data_center/</a:t>
            </a:r>
            <a:r>
              <a:rPr lang="en-US" sz="1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hlinkClick r:id="rId3"/>
              </a:rPr>
              <a:t>NCDC_interior.htm</a:t>
            </a:r>
            <a:endParaRPr lang="en-US" sz="1000" dirty="0" smtClean="0">
              <a:solidFill>
                <a:srgbClr val="FFFF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r"/>
            <a:r>
              <a:rPr lang="en-US" sz="10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NOAA's National Climatic Data Center is the source of this image and it is used by permission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7078" y="42872"/>
            <a:ext cx="1305350" cy="2340942"/>
          </a:xfrm>
          <a:prstGeom prst="rect">
            <a:avLst/>
          </a:prstGeom>
          <a:effectLst>
            <a:glow rad="279400">
              <a:srgbClr val="FFFFA3">
                <a:alpha val="60000"/>
              </a:srgbClr>
            </a:glow>
          </a:effectLst>
        </p:spPr>
      </p:pic>
      <p:sp>
        <p:nvSpPr>
          <p:cNvPr id="10" name="TextBox 9"/>
          <p:cNvSpPr txBox="1"/>
          <p:nvPr/>
        </p:nvSpPr>
        <p:spPr>
          <a:xfrm>
            <a:off x="0" y="1420331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D6772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50800" dist="38100" dir="2700000" algn="tl" rotWithShape="0">
                    <a:schemeClr val="tx1"/>
                  </a:outerShdw>
                </a:effectLst>
                <a:latin typeface="Source Sans Pro Black"/>
                <a:cs typeface="Source Sans Pro Black"/>
              </a:rPr>
              <a:t>WE</a:t>
            </a:r>
            <a:r>
              <a:rPr lang="en-US" sz="7200" b="1" dirty="0" smtClean="0">
                <a:solidFill>
                  <a:srgbClr val="7BDCF5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50800" dist="38100" dir="2700000" algn="tl" rotWithShape="0">
                    <a:schemeClr val="tx1"/>
                  </a:outerShdw>
                </a:effectLst>
                <a:latin typeface="Source Sans Pro Black"/>
                <a:cs typeface="Source Sans Pro Black"/>
              </a:rPr>
              <a:t> </a:t>
            </a:r>
            <a:r>
              <a:rPr lang="en-US" sz="7200" b="1" dirty="0" smtClean="0">
                <a:solidFill>
                  <a:srgbClr val="A5E9FF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50800" dist="38100" dir="2700000" algn="tl" rotWithShape="0">
                    <a:schemeClr val="tx1"/>
                  </a:outerShdw>
                </a:effectLst>
                <a:latin typeface="Source Sans Pro Black"/>
                <a:cs typeface="Source Sans Pro Black"/>
              </a:rPr>
              <a:t>WRITE</a:t>
            </a:r>
            <a:r>
              <a:rPr lang="en-US" sz="7200" b="1" dirty="0" smtClean="0">
                <a:solidFill>
                  <a:srgbClr val="7BDCF5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50800" dist="38100" dir="2700000" algn="tl" rotWithShape="0">
                    <a:schemeClr val="tx1"/>
                  </a:outerShdw>
                </a:effectLst>
                <a:latin typeface="Source Sans Pro Black"/>
                <a:cs typeface="Source Sans Pro Black"/>
              </a:rPr>
              <a:t> </a:t>
            </a:r>
            <a:r>
              <a:rPr lang="en-US" sz="72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50800" dist="38100" dir="2700000" algn="tl" rotWithShape="0">
                    <a:schemeClr val="tx1"/>
                  </a:outerShdw>
                </a:effectLst>
                <a:latin typeface="Source Sans Pro Black"/>
                <a:cs typeface="Source Sans Pro Black"/>
              </a:rPr>
              <a:t>SQL</a:t>
            </a:r>
            <a:r>
              <a:rPr lang="en-US" sz="7200" b="1" dirty="0">
                <a:solidFill>
                  <a:srgbClr val="7BDCF5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50800" dist="38100" dir="2700000" algn="tl" rotWithShape="0">
                    <a:schemeClr val="tx1"/>
                  </a:outerShdw>
                </a:effectLst>
                <a:latin typeface="Source Sans Pro Black"/>
                <a:cs typeface="Source Sans Pro Black"/>
              </a:rPr>
              <a:t> </a:t>
            </a:r>
            <a:r>
              <a:rPr lang="en-US" sz="7200" b="1" dirty="0" smtClean="0">
                <a:solidFill>
                  <a:srgbClr val="A5E9FF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50800" dist="38100" dir="2700000" algn="tl" rotWithShape="0">
                    <a:schemeClr val="tx1"/>
                  </a:outerShdw>
                </a:effectLst>
                <a:latin typeface="Source Sans Pro Black"/>
                <a:cs typeface="Source Sans Pro Black"/>
              </a:rPr>
              <a:t>SO</a:t>
            </a:r>
            <a:br>
              <a:rPr lang="en-US" sz="7200" b="1" dirty="0" smtClean="0">
                <a:solidFill>
                  <a:srgbClr val="A5E9FF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50800" dist="38100" dir="2700000" algn="tl" rotWithShape="0">
                    <a:schemeClr val="tx1"/>
                  </a:outerShdw>
                </a:effectLst>
                <a:latin typeface="Source Sans Pro Black"/>
                <a:cs typeface="Source Sans Pro Black"/>
              </a:rPr>
            </a:br>
            <a:r>
              <a:rPr lang="en-US" sz="7200" b="1" dirty="0" smtClean="0">
                <a:solidFill>
                  <a:srgbClr val="FD6772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50800" dist="38100" dir="2700000" algn="tl" rotWithShape="0">
                    <a:schemeClr val="tx1"/>
                  </a:outerShdw>
                </a:effectLst>
                <a:latin typeface="Source Sans Pro Black"/>
                <a:cs typeface="Source Sans Pro Black"/>
              </a:rPr>
              <a:t>YOU</a:t>
            </a:r>
            <a:r>
              <a:rPr lang="en-US" sz="7200" b="1" dirty="0" smtClean="0">
                <a:solidFill>
                  <a:srgbClr val="7BDCF5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50800" dist="38100" dir="2700000" algn="tl" rotWithShape="0">
                    <a:schemeClr val="tx1"/>
                  </a:outerShdw>
                </a:effectLst>
                <a:latin typeface="Source Sans Pro Black"/>
                <a:cs typeface="Source Sans Pro Black"/>
              </a:rPr>
              <a:t> </a:t>
            </a:r>
            <a:r>
              <a:rPr lang="en-US" sz="7200" b="1" dirty="0" smtClean="0">
                <a:solidFill>
                  <a:srgbClr val="A5E9FF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50800" dist="38100" dir="2700000" algn="tl" rotWithShape="0">
                    <a:schemeClr val="tx1"/>
                  </a:outerShdw>
                </a:effectLst>
                <a:latin typeface="Source Sans Pro Black"/>
                <a:cs typeface="Source Sans Pro Black"/>
              </a:rPr>
              <a:t>DON'T HAVE TO</a:t>
            </a:r>
            <a:endParaRPr lang="en-US" sz="7200" b="1" dirty="0">
              <a:solidFill>
                <a:srgbClr val="A5E9FF"/>
              </a:solidFill>
              <a:effectLst>
                <a:glow rad="101600">
                  <a:schemeClr val="tx1">
                    <a:alpha val="75000"/>
                  </a:schemeClr>
                </a:glow>
                <a:outerShdw blurRad="50800" dist="38100" dir="2700000" algn="tl" rotWithShape="0">
                  <a:schemeClr val="tx1"/>
                </a:outerShdw>
              </a:effectLst>
              <a:latin typeface="Source Sans Pro Black"/>
              <a:cs typeface="Source Sans Pro Black"/>
            </a:endParaRPr>
          </a:p>
        </p:txBody>
      </p:sp>
    </p:spTree>
    <p:extLst>
      <p:ext uri="{BB962C8B-B14F-4D97-AF65-F5344CB8AC3E}">
        <p14:creationId xmlns:p14="http://schemas.microsoft.com/office/powerpoint/2010/main" val="2025085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Write </a:t>
            </a:r>
            <a:r>
              <a:rPr lang="de-DE" dirty="0" err="1" smtClean="0"/>
              <a:t>database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r>
              <a:rPr lang="de-DE" dirty="0" smtClean="0"/>
              <a:t> in Scala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Instead</a:t>
            </a:r>
            <a:r>
              <a:rPr lang="de-DE" dirty="0" smtClean="0"/>
              <a:t> of SQL, JPQL, Criteria API, etc.</a:t>
            </a:r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3790519"/>
            <a:ext cx="7620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latin typeface="Droid Sans Mono"/>
                <a:cs typeface="Droid Sans Mono"/>
              </a:rPr>
              <a:t>select p.NAME from PERSON p</a:t>
            </a:r>
            <a:endParaRPr lang="en-US" sz="2800" dirty="0">
              <a:latin typeface="Droid Sans Mono"/>
              <a:cs typeface="Droid Sans Mon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361769"/>
            <a:ext cx="76200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latin typeface="Droid Sans Mono"/>
                <a:cs typeface="Droid Sans Mono"/>
              </a:rPr>
              <a:t>for { p &lt;- </a:t>
            </a:r>
            <a:r>
              <a:rPr lang="de-DE" sz="2800" dirty="0" err="1" smtClean="0">
                <a:latin typeface="Droid Sans Mono"/>
                <a:cs typeface="Droid Sans Mono"/>
              </a:rPr>
              <a:t>persons</a:t>
            </a:r>
            <a:r>
              <a:rPr lang="de-DE" sz="2800" dirty="0" smtClean="0">
                <a:latin typeface="Droid Sans Mono"/>
                <a:cs typeface="Droid Sans Mono"/>
              </a:rPr>
              <a:t> } yield p.name</a:t>
            </a:r>
            <a:endParaRPr lang="en-US" sz="2800" dirty="0">
              <a:latin typeface="Droid Sans Mono"/>
              <a:cs typeface="Droid Sans Mono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343400" y="2971800"/>
            <a:ext cx="381000" cy="6858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97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7104" y="2800355"/>
            <a:ext cx="6709792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Droid Sans Mono"/>
                <a:cs typeface="Droid Sans Mono"/>
              </a:rPr>
              <a:t>select x2.x3, count(1) from (</a:t>
            </a:r>
          </a:p>
          <a:p>
            <a:r>
              <a:rPr lang="en-US" sz="1400" dirty="0">
                <a:latin typeface="Droid Sans Mono"/>
                <a:cs typeface="Droid Sans Mono"/>
              </a:rPr>
              <a:t>  select * from (</a:t>
            </a:r>
          </a:p>
          <a:p>
            <a:r>
              <a:rPr lang="en-US" sz="1400" dirty="0">
                <a:latin typeface="Droid Sans Mono"/>
                <a:cs typeface="Droid Sans Mono"/>
              </a:rPr>
              <a:t>    select x4</a:t>
            </a:r>
            <a:r>
              <a:rPr lang="en-US" sz="1400" dirty="0" smtClean="0">
                <a:latin typeface="Droid Sans Mono"/>
                <a:cs typeface="Droid Sans Mono"/>
              </a:rPr>
              <a:t>."NAME" </a:t>
            </a:r>
            <a:r>
              <a:rPr lang="en-US" sz="1400" dirty="0">
                <a:latin typeface="Droid Sans Mono"/>
                <a:cs typeface="Droid Sans Mono"/>
              </a:rPr>
              <a:t>as x5, x4</a:t>
            </a:r>
            <a:r>
              <a:rPr lang="en-US" sz="1400" dirty="0" smtClean="0">
                <a:latin typeface="Droid Sans Mono"/>
                <a:cs typeface="Droid Sans Mono"/>
              </a:rPr>
              <a:t>."AGE" </a:t>
            </a:r>
            <a:r>
              <a:rPr lang="en-US" sz="1400" dirty="0">
                <a:latin typeface="Droid Sans Mono"/>
                <a:cs typeface="Droid Sans Mono"/>
              </a:rPr>
              <a:t>as </a:t>
            </a:r>
            <a:r>
              <a:rPr lang="en-US" sz="1400" dirty="0" smtClean="0">
                <a:latin typeface="Droid Sans Mono"/>
                <a:cs typeface="Droid Sans Mono"/>
              </a:rPr>
              <a:t>x3</a:t>
            </a:r>
          </a:p>
          <a:p>
            <a:r>
              <a:rPr lang="en-US" sz="1400" dirty="0">
                <a:latin typeface="Droid Sans Mono"/>
                <a:cs typeface="Droid Sans Mono"/>
              </a:rPr>
              <a:t> </a:t>
            </a:r>
            <a:r>
              <a:rPr lang="en-US" sz="1400" dirty="0" smtClean="0">
                <a:latin typeface="Droid Sans Mono"/>
                <a:cs typeface="Droid Sans Mono"/>
              </a:rPr>
              <a:t>     from "PERSON" x4 </a:t>
            </a:r>
            <a:r>
              <a:rPr lang="en-US" sz="1400" dirty="0">
                <a:latin typeface="Droid Sans Mono"/>
                <a:cs typeface="Droid Sans Mono"/>
              </a:rPr>
              <a:t>where x4</a:t>
            </a:r>
            <a:r>
              <a:rPr lang="en-US" sz="1400" dirty="0" smtClean="0">
                <a:latin typeface="Droid Sans Mono"/>
                <a:cs typeface="Droid Sans Mono"/>
              </a:rPr>
              <a:t>."AGE" </a:t>
            </a:r>
            <a:r>
              <a:rPr lang="en-US" sz="1400" dirty="0">
                <a:latin typeface="Droid Sans Mono"/>
                <a:cs typeface="Droid Sans Mono"/>
              </a:rPr>
              <a:t>&lt; 20</a:t>
            </a:r>
          </a:p>
          <a:p>
            <a:r>
              <a:rPr lang="en-US" sz="1400" dirty="0">
                <a:latin typeface="Droid Sans Mono"/>
                <a:cs typeface="Droid Sans Mono"/>
              </a:rPr>
              <a:t>    union </a:t>
            </a:r>
            <a:r>
              <a:rPr lang="en-US" sz="1400" dirty="0" smtClean="0">
                <a:latin typeface="Droid Sans Mono"/>
                <a:cs typeface="Droid Sans Mono"/>
              </a:rPr>
              <a:t>all select </a:t>
            </a:r>
            <a:r>
              <a:rPr lang="en-US" sz="1400" dirty="0">
                <a:latin typeface="Droid Sans Mono"/>
                <a:cs typeface="Droid Sans Mono"/>
              </a:rPr>
              <a:t>x6</a:t>
            </a:r>
            <a:r>
              <a:rPr lang="en-US" sz="1400" dirty="0" smtClean="0">
                <a:latin typeface="Droid Sans Mono"/>
                <a:cs typeface="Droid Sans Mono"/>
              </a:rPr>
              <a:t>."NAME" </a:t>
            </a:r>
            <a:r>
              <a:rPr lang="en-US" sz="1400" dirty="0">
                <a:latin typeface="Droid Sans Mono"/>
                <a:cs typeface="Droid Sans Mono"/>
              </a:rPr>
              <a:t>as x5, x6</a:t>
            </a:r>
            <a:r>
              <a:rPr lang="en-US" sz="1400" dirty="0" smtClean="0">
                <a:latin typeface="Droid Sans Mono"/>
                <a:cs typeface="Droid Sans Mono"/>
              </a:rPr>
              <a:t>."AGE" </a:t>
            </a:r>
            <a:r>
              <a:rPr lang="en-US" sz="1400" dirty="0">
                <a:latin typeface="Droid Sans Mono"/>
                <a:cs typeface="Droid Sans Mono"/>
              </a:rPr>
              <a:t>as x3</a:t>
            </a:r>
          </a:p>
          <a:p>
            <a:r>
              <a:rPr lang="en-US" sz="1400" dirty="0">
                <a:latin typeface="Droid Sans Mono"/>
                <a:cs typeface="Droid Sans Mono"/>
              </a:rPr>
              <a:t>      from </a:t>
            </a:r>
            <a:r>
              <a:rPr lang="en-US" sz="1400" dirty="0" smtClean="0">
                <a:latin typeface="Droid Sans Mono"/>
                <a:cs typeface="Droid Sans Mono"/>
              </a:rPr>
              <a:t>"PERSON" x6 </a:t>
            </a:r>
            <a:r>
              <a:rPr lang="en-US" sz="1400" dirty="0">
                <a:latin typeface="Droid Sans Mono"/>
                <a:cs typeface="Droid Sans Mono"/>
              </a:rPr>
              <a:t>where x6</a:t>
            </a:r>
            <a:r>
              <a:rPr lang="en-US" sz="1400" dirty="0" smtClean="0">
                <a:latin typeface="Droid Sans Mono"/>
                <a:cs typeface="Droid Sans Mono"/>
              </a:rPr>
              <a:t>."AGE" </a:t>
            </a:r>
            <a:r>
              <a:rPr lang="en-US" sz="1400" dirty="0">
                <a:latin typeface="Droid Sans Mono"/>
                <a:cs typeface="Droid Sans Mono"/>
              </a:rPr>
              <a:t>&gt;= 50</a:t>
            </a:r>
          </a:p>
          <a:p>
            <a:r>
              <a:rPr lang="en-US" sz="1400" dirty="0">
                <a:latin typeface="Droid Sans Mono"/>
                <a:cs typeface="Droid Sans Mono"/>
              </a:rPr>
              <a:t>    ) x7 where x7.x5 like </a:t>
            </a:r>
            <a:r>
              <a:rPr lang="en-US" sz="1400" dirty="0" smtClean="0">
                <a:latin typeface="Droid Sans Mono"/>
                <a:cs typeface="Droid Sans Mono"/>
              </a:rPr>
              <a:t>'A%' </a:t>
            </a:r>
            <a:r>
              <a:rPr lang="en-US" sz="1400" dirty="0">
                <a:latin typeface="Droid Sans Mono"/>
                <a:cs typeface="Droid Sans Mono"/>
              </a:rPr>
              <a:t>escape '^'</a:t>
            </a:r>
          </a:p>
          <a:p>
            <a:r>
              <a:rPr lang="en-US" sz="1400" dirty="0">
                <a:latin typeface="Droid Sans Mono"/>
                <a:cs typeface="Droid Sans Mono"/>
              </a:rPr>
              <a:t>  ) </a:t>
            </a:r>
            <a:r>
              <a:rPr lang="en-US" sz="1400" dirty="0" smtClean="0">
                <a:latin typeface="Droid Sans Mono"/>
                <a:cs typeface="Droid Sans Mono"/>
              </a:rPr>
              <a:t>x2 group </a:t>
            </a:r>
            <a:r>
              <a:rPr lang="en-US" sz="1400" dirty="0">
                <a:latin typeface="Droid Sans Mono"/>
                <a:cs typeface="Droid Sans Mono"/>
              </a:rPr>
              <a:t>by x2.x3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7104" y="400053"/>
            <a:ext cx="6709792" cy="1600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400" dirty="0" smtClean="0">
                <a:latin typeface="Droid Sans Mono"/>
                <a:cs typeface="Droid Sans Mono"/>
              </a:rPr>
              <a:t>(</a:t>
            </a:r>
            <a:r>
              <a:rPr lang="de-DE" sz="1400" dirty="0">
                <a:latin typeface="Droid Sans Mono"/>
                <a:cs typeface="Droid Sans Mono"/>
              </a:rPr>
              <a:t>for {</a:t>
            </a:r>
          </a:p>
          <a:p>
            <a:r>
              <a:rPr lang="de-DE" sz="1400" dirty="0">
                <a:latin typeface="Droid Sans Mono"/>
                <a:cs typeface="Droid Sans Mono"/>
              </a:rPr>
              <a:t>      p &lt;- </a:t>
            </a:r>
            <a:r>
              <a:rPr lang="de-DE" sz="1400" dirty="0" err="1" smtClean="0">
                <a:latin typeface="Droid Sans Mono"/>
                <a:cs typeface="Droid Sans Mono"/>
              </a:rPr>
              <a:t>persons.</a:t>
            </a:r>
            <a:r>
              <a:rPr lang="de-DE" sz="1400" b="1" dirty="0" err="1" smtClean="0">
                <a:solidFill>
                  <a:srgbClr val="E55057"/>
                </a:solidFill>
                <a:latin typeface="Droid Sans Mono"/>
                <a:cs typeface="Droid Sans Mono"/>
              </a:rPr>
              <a:t>filter</a:t>
            </a:r>
            <a:r>
              <a:rPr lang="de-DE" sz="1400" dirty="0">
                <a:latin typeface="Droid Sans Mono"/>
                <a:cs typeface="Droid Sans Mono"/>
              </a:rPr>
              <a:t>(_.age &lt; </a:t>
            </a:r>
            <a:r>
              <a:rPr lang="de-DE" sz="1400" dirty="0" smtClean="0">
                <a:latin typeface="Droid Sans Mono"/>
                <a:cs typeface="Droid Sans Mono"/>
              </a:rPr>
              <a:t>20) </a:t>
            </a:r>
            <a:r>
              <a:rPr lang="de-DE" sz="1400" b="1" dirty="0" smtClean="0">
                <a:solidFill>
                  <a:srgbClr val="E55057"/>
                </a:solidFill>
                <a:latin typeface="Droid Sans Mono"/>
                <a:cs typeface="Droid Sans Mono"/>
              </a:rPr>
              <a:t>++</a:t>
            </a:r>
          </a:p>
          <a:p>
            <a:r>
              <a:rPr lang="de-DE" sz="1400" dirty="0" smtClean="0">
                <a:latin typeface="Droid Sans Mono"/>
                <a:cs typeface="Droid Sans Mono"/>
              </a:rPr>
              <a:t>           </a:t>
            </a:r>
            <a:r>
              <a:rPr lang="de-DE" sz="1400" dirty="0" err="1" smtClean="0">
                <a:latin typeface="Droid Sans Mono"/>
                <a:cs typeface="Droid Sans Mono"/>
              </a:rPr>
              <a:t>persons.</a:t>
            </a:r>
            <a:r>
              <a:rPr lang="de-DE" sz="1400" b="1" dirty="0" err="1" smtClean="0">
                <a:solidFill>
                  <a:srgbClr val="E55057"/>
                </a:solidFill>
                <a:latin typeface="Droid Sans Mono"/>
                <a:cs typeface="Droid Sans Mono"/>
              </a:rPr>
              <a:t>filter</a:t>
            </a:r>
            <a:r>
              <a:rPr lang="de-DE" sz="1400" dirty="0" smtClean="0">
                <a:latin typeface="Droid Sans Mono"/>
                <a:cs typeface="Droid Sans Mono"/>
              </a:rPr>
              <a:t>(_.</a:t>
            </a:r>
            <a:r>
              <a:rPr lang="de-DE" sz="1400" dirty="0" err="1" smtClean="0">
                <a:latin typeface="Droid Sans Mono"/>
                <a:cs typeface="Droid Sans Mono"/>
              </a:rPr>
              <a:t>age</a:t>
            </a:r>
            <a:r>
              <a:rPr lang="de-DE" sz="1400" dirty="0" smtClean="0">
                <a:latin typeface="Droid Sans Mono"/>
                <a:cs typeface="Droid Sans Mono"/>
              </a:rPr>
              <a:t> &gt;= 50)</a:t>
            </a:r>
          </a:p>
          <a:p>
            <a:r>
              <a:rPr lang="de-DE" sz="1400" dirty="0" smtClean="0">
                <a:latin typeface="Droid Sans Mono"/>
                <a:cs typeface="Droid Sans Mono"/>
              </a:rPr>
              <a:t>           </a:t>
            </a:r>
            <a:r>
              <a:rPr lang="de-DE" sz="1400" dirty="0">
                <a:latin typeface="Droid Sans Mono"/>
                <a:cs typeface="Droid Sans Mono"/>
              </a:rPr>
              <a:t>if p.name.</a:t>
            </a:r>
            <a:r>
              <a:rPr lang="de-DE" sz="1400" b="1" dirty="0">
                <a:solidFill>
                  <a:srgbClr val="E55057"/>
                </a:solidFill>
                <a:latin typeface="Droid Sans Mono"/>
                <a:cs typeface="Droid Sans Mono"/>
              </a:rPr>
              <a:t>startsWith</a:t>
            </a:r>
            <a:r>
              <a:rPr lang="de-DE" sz="1400" dirty="0">
                <a:latin typeface="Droid Sans Mono"/>
                <a:cs typeface="Droid Sans Mono"/>
              </a:rPr>
              <a:t>("A")</a:t>
            </a:r>
          </a:p>
          <a:p>
            <a:r>
              <a:rPr lang="de-DE" sz="1400" dirty="0" smtClean="0">
                <a:latin typeface="Droid Sans Mono"/>
                <a:cs typeface="Droid Sans Mono"/>
              </a:rPr>
              <a:t>} </a:t>
            </a:r>
            <a:r>
              <a:rPr lang="de-DE" sz="1400" dirty="0">
                <a:latin typeface="Droid Sans Mono"/>
                <a:cs typeface="Droid Sans Mono"/>
              </a:rPr>
              <a:t>yield p).</a:t>
            </a:r>
            <a:r>
              <a:rPr lang="de-DE" sz="1400" b="1" dirty="0">
                <a:solidFill>
                  <a:srgbClr val="E55057"/>
                </a:solidFill>
                <a:latin typeface="Droid Sans Mono"/>
                <a:cs typeface="Droid Sans Mono"/>
              </a:rPr>
              <a:t>groupBy</a:t>
            </a:r>
            <a:r>
              <a:rPr lang="de-DE" sz="1400" dirty="0">
                <a:latin typeface="Droid Sans Mono"/>
                <a:cs typeface="Droid Sans Mono"/>
              </a:rPr>
              <a:t>(_.age).</a:t>
            </a:r>
            <a:r>
              <a:rPr lang="de-DE" sz="1400" b="1" dirty="0">
                <a:solidFill>
                  <a:srgbClr val="E55057"/>
                </a:solidFill>
                <a:latin typeface="Droid Sans Mono"/>
                <a:cs typeface="Droid Sans Mono"/>
              </a:rPr>
              <a:t>map</a:t>
            </a:r>
            <a:r>
              <a:rPr lang="de-DE" sz="1400" dirty="0">
                <a:latin typeface="Droid Sans Mono"/>
                <a:cs typeface="Droid Sans Mono"/>
              </a:rPr>
              <a:t> { case (age, ps) =</a:t>
            </a:r>
            <a:r>
              <a:rPr lang="de-DE" sz="1400" dirty="0" smtClean="0">
                <a:latin typeface="Droid Sans Mono"/>
                <a:cs typeface="Droid Sans Mono"/>
              </a:rPr>
              <a:t>&gt;</a:t>
            </a:r>
          </a:p>
          <a:p>
            <a:r>
              <a:rPr lang="de-DE" sz="1400" dirty="0" smtClean="0">
                <a:latin typeface="Droid Sans Mono"/>
                <a:cs typeface="Droid Sans Mono"/>
              </a:rPr>
              <a:t>  (</a:t>
            </a:r>
            <a:r>
              <a:rPr lang="de-DE" sz="1400" dirty="0" err="1" smtClean="0">
                <a:latin typeface="Droid Sans Mono"/>
                <a:cs typeface="Droid Sans Mono"/>
              </a:rPr>
              <a:t>age</a:t>
            </a:r>
            <a:r>
              <a:rPr lang="de-DE" sz="1400" dirty="0" smtClean="0">
                <a:latin typeface="Droid Sans Mono"/>
                <a:cs typeface="Droid Sans Mono"/>
              </a:rPr>
              <a:t>, </a:t>
            </a:r>
            <a:r>
              <a:rPr lang="de-DE" sz="1400" dirty="0" err="1" smtClean="0">
                <a:latin typeface="Droid Sans Mono"/>
                <a:cs typeface="Droid Sans Mono"/>
              </a:rPr>
              <a:t>ps.</a:t>
            </a:r>
            <a:r>
              <a:rPr lang="de-DE" sz="1400" b="1" dirty="0" err="1" smtClean="0">
                <a:solidFill>
                  <a:srgbClr val="E55057"/>
                </a:solidFill>
                <a:latin typeface="Droid Sans Mono"/>
                <a:cs typeface="Droid Sans Mono"/>
              </a:rPr>
              <a:t>length</a:t>
            </a:r>
            <a:r>
              <a:rPr lang="de-DE" sz="1400" dirty="0" smtClean="0">
                <a:latin typeface="Droid Sans Mono"/>
                <a:cs typeface="Droid Sans Mono"/>
              </a:rPr>
              <a:t>)</a:t>
            </a:r>
          </a:p>
          <a:p>
            <a:r>
              <a:rPr lang="de-DE" sz="1400" dirty="0" smtClean="0">
                <a:latin typeface="Droid Sans Mono"/>
                <a:cs typeface="Droid Sans Mono"/>
              </a:rPr>
              <a:t>}</a:t>
            </a:r>
            <a:endParaRPr lang="en-US" sz="1400" dirty="0">
              <a:latin typeface="Droid Sans Mono"/>
              <a:cs typeface="Droid Sans Mono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343400" y="2094210"/>
            <a:ext cx="381000" cy="62865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8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7823"/>
            <a:ext cx="8229600" cy="2911325"/>
          </a:xfrm>
        </p:spPr>
        <p:txBody>
          <a:bodyPr>
            <a:normAutofit/>
          </a:bodyPr>
          <a:lstStyle/>
          <a:p>
            <a:r>
              <a:rPr lang="en-US" dirty="0" smtClean="0"/>
              <a:t>Database query and access library for Scala</a:t>
            </a:r>
          </a:p>
          <a:p>
            <a:r>
              <a:rPr lang="en-US" dirty="0" smtClean="0"/>
              <a:t>Successor of ScalaQuery</a:t>
            </a:r>
          </a:p>
          <a:p>
            <a:r>
              <a:rPr lang="en-US" dirty="0" smtClean="0"/>
              <a:t>Developed at Typesafe and EPFL</a:t>
            </a:r>
          </a:p>
          <a:p>
            <a:r>
              <a:rPr lang="en-US" dirty="0" smtClean="0"/>
              <a:t>Open Source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002"/>
            <a:ext cx="3239912" cy="139052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638272" y="376047"/>
            <a:ext cx="4865348" cy="857250"/>
          </a:xfrm>
        </p:spPr>
        <p:txBody>
          <a:bodyPr>
            <a:noAutofit/>
          </a:bodyPr>
          <a:lstStyle/>
          <a:p>
            <a:r>
              <a:rPr lang="de-DE" sz="3200" dirty="0" smtClean="0"/>
              <a:t>Scala Language Integrated Connection Kit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2967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Supported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800" dirty="0" smtClean="0"/>
              <a:t>PostgreSQL</a:t>
            </a:r>
          </a:p>
          <a:p>
            <a:r>
              <a:rPr lang="de-DE" sz="2800" dirty="0" smtClean="0"/>
              <a:t>MySQL</a:t>
            </a:r>
          </a:p>
          <a:p>
            <a:r>
              <a:rPr lang="de-DE" sz="2800" dirty="0" smtClean="0"/>
              <a:t>H2</a:t>
            </a:r>
          </a:p>
          <a:p>
            <a:r>
              <a:rPr lang="de-DE" sz="2800" dirty="0" smtClean="0"/>
              <a:t>Hsqldb</a:t>
            </a:r>
          </a:p>
          <a:p>
            <a:r>
              <a:rPr lang="de-DE" sz="2800" dirty="0" smtClean="0"/>
              <a:t>Derby / </a:t>
            </a:r>
            <a:r>
              <a:rPr lang="de-DE" sz="2800" dirty="0" err="1" smtClean="0"/>
              <a:t>JavaDB</a:t>
            </a:r>
            <a:endParaRPr lang="de-DE" sz="2800" dirty="0" smtClean="0"/>
          </a:p>
          <a:p>
            <a:r>
              <a:rPr lang="de-DE" sz="2800" dirty="0" err="1" smtClean="0"/>
              <a:t>SQLite</a:t>
            </a:r>
            <a:endParaRPr lang="de-DE" sz="2800" dirty="0" smtClean="0"/>
          </a:p>
          <a:p>
            <a:r>
              <a:rPr lang="de-DE" sz="2800" dirty="0" smtClean="0"/>
              <a:t>Access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180915" y="1200150"/>
            <a:ext cx="4353491" cy="31950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80000" tIns="180000" rIns="180000" bIns="180000" rtlCol="0">
            <a:spAutoFit/>
          </a:bodyPr>
          <a:lstStyle/>
          <a:p>
            <a:pPr algn="ctr"/>
            <a:r>
              <a:rPr lang="en-US" sz="2400" dirty="0" smtClean="0"/>
              <a:t>Closed-Source </a:t>
            </a:r>
            <a:r>
              <a:rPr lang="en-US" sz="2400" i="1" dirty="0" smtClean="0"/>
              <a:t>Slick Extensions </a:t>
            </a:r>
            <a:r>
              <a:rPr lang="en-US" sz="2400" dirty="0" smtClean="0"/>
              <a:t>(with commercial support by Typesafe):</a:t>
            </a:r>
          </a:p>
          <a:p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Oracle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DB/2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SQL Server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83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Lifted Embedding</a:t>
            </a:r>
          </a:p>
          <a:p>
            <a:r>
              <a:rPr lang="en-US" dirty="0" smtClean="0"/>
              <a:t>Direct Embedding</a:t>
            </a:r>
          </a:p>
          <a:p>
            <a:r>
              <a:rPr lang="en-US" dirty="0" smtClean="0"/>
              <a:t>Plain SQL</a:t>
            </a:r>
          </a:p>
          <a:p>
            <a:r>
              <a:rPr lang="en-US" dirty="0" smtClean="0"/>
              <a:t>Session Management</a:t>
            </a:r>
          </a:p>
          <a:p>
            <a:r>
              <a:rPr lang="en-US" dirty="0" smtClean="0"/>
              <a:t>Schema Model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96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50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0076"/>
            <a:ext cx="7772400" cy="2030712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2</a:t>
            </a:r>
            <a:r>
              <a:rPr lang="en-US" sz="4800" dirty="0" smtClean="0">
                <a:solidFill>
                  <a:schemeClr val="bg1"/>
                </a:solidFill>
              </a:rPr>
              <a:t/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Compared to ORMs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4" name="Picture 3" descr="slick-mono-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638" y="3123185"/>
            <a:ext cx="3245904" cy="1627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93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10141</TotalTime>
  <Words>900</Words>
  <Application>Microsoft Macintosh PowerPoint</Application>
  <PresentationFormat>On-screen Show (16:9)</PresentationFormat>
  <Paragraphs>285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Scaling Scala to the Database</vt:lpstr>
      <vt:lpstr>1 Overview / Key Concepts</vt:lpstr>
      <vt:lpstr>PowerPoint Presentation</vt:lpstr>
      <vt:lpstr>Write database code in Scala</vt:lpstr>
      <vt:lpstr>PowerPoint Presentation</vt:lpstr>
      <vt:lpstr>Scala Language Integrated Connection Kit</vt:lpstr>
      <vt:lpstr>Supported Databases</vt:lpstr>
      <vt:lpstr>Components</vt:lpstr>
      <vt:lpstr>2 Compared to ORMs</vt:lpstr>
      <vt:lpstr>Impedance Mismatch: Retrieval</vt:lpstr>
      <vt:lpstr>Impedance Mismatch: Retrieval</vt:lpstr>
      <vt:lpstr>O/R Mapper</vt:lpstr>
      <vt:lpstr>Better Match: Functional Programming</vt:lpstr>
      <vt:lpstr>Functional-Relational Mapping</vt:lpstr>
      <vt:lpstr>3 Live Coding Demo</vt:lpstr>
      <vt:lpstr>4 Under The Hood</vt:lpstr>
      <vt:lpstr>APIs</vt:lpstr>
      <vt:lpstr>Lifted Embedding</vt:lpstr>
      <vt:lpstr>Direct Embedding (experimental)</vt:lpstr>
      <vt:lpstr>Query Compiler</vt:lpstr>
      <vt:lpstr>Compiler Phases: SQL</vt:lpstr>
      <vt:lpstr>Compiler Phases: MemoryDriver</vt:lpstr>
      <vt:lpstr>Compiler Phases: Scheduling</vt:lpstr>
      <vt:lpstr>5 Outlook</vt:lpstr>
      <vt:lpstr>Outlook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lkjkhgf</dc:creator>
  <cp:lastModifiedBy>Jan Christopher Vogt</cp:lastModifiedBy>
  <cp:revision>240</cp:revision>
  <dcterms:created xsi:type="dcterms:W3CDTF">2013-06-06T16:16:08Z</dcterms:created>
  <dcterms:modified xsi:type="dcterms:W3CDTF">2013-09-25T16:35:46Z</dcterms:modified>
</cp:coreProperties>
</file>