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2"/>
  </p:notesMasterIdLst>
  <p:sldIdLst>
    <p:sldId id="257" r:id="rId2"/>
    <p:sldId id="445" r:id="rId3"/>
    <p:sldId id="412" r:id="rId4"/>
    <p:sldId id="417" r:id="rId5"/>
    <p:sldId id="406" r:id="rId6"/>
    <p:sldId id="408" r:id="rId7"/>
    <p:sldId id="418" r:id="rId8"/>
    <p:sldId id="422" r:id="rId9"/>
    <p:sldId id="419" r:id="rId10"/>
    <p:sldId id="421" r:id="rId11"/>
    <p:sldId id="420" r:id="rId12"/>
    <p:sldId id="423" r:id="rId13"/>
    <p:sldId id="424" r:id="rId14"/>
    <p:sldId id="425" r:id="rId15"/>
    <p:sldId id="446" r:id="rId16"/>
    <p:sldId id="427" r:id="rId17"/>
    <p:sldId id="447" r:id="rId18"/>
    <p:sldId id="426" r:id="rId19"/>
    <p:sldId id="448" r:id="rId20"/>
    <p:sldId id="428" r:id="rId21"/>
    <p:sldId id="433" r:id="rId22"/>
    <p:sldId id="449" r:id="rId23"/>
    <p:sldId id="441" r:id="rId24"/>
    <p:sldId id="442" r:id="rId25"/>
    <p:sldId id="450" r:id="rId26"/>
    <p:sldId id="430" r:id="rId27"/>
    <p:sldId id="431" r:id="rId28"/>
    <p:sldId id="451" r:id="rId29"/>
    <p:sldId id="432" r:id="rId30"/>
    <p:sldId id="429" r:id="rId31"/>
    <p:sldId id="437" r:id="rId32"/>
    <p:sldId id="434" r:id="rId33"/>
    <p:sldId id="435" r:id="rId34"/>
    <p:sldId id="436" r:id="rId35"/>
    <p:sldId id="452" r:id="rId36"/>
    <p:sldId id="453" r:id="rId37"/>
    <p:sldId id="439" r:id="rId38"/>
    <p:sldId id="454" r:id="rId39"/>
    <p:sldId id="440" r:id="rId40"/>
    <p:sldId id="43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6FD"/>
    <a:srgbClr val="C5F1FF"/>
    <a:srgbClr val="A5E9FF"/>
    <a:srgbClr val="6FD8F8"/>
    <a:srgbClr val="E55057"/>
    <a:srgbClr val="103A51"/>
    <a:srgbClr val="7BD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3" autoAdjust="0"/>
    <p:restoredTop sz="71981" autoAdjust="0"/>
  </p:normalViewPr>
  <p:slideViewPr>
    <p:cSldViewPr snapToGrid="0" snapToObjects="1">
      <p:cViewPr varScale="1">
        <p:scale>
          <a:sx n="54" d="100"/>
          <a:sy n="54" d="100"/>
        </p:scale>
        <p:origin x="-27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FCD27-B166-BE44-8799-5F09CD59CB80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42338-30C9-104C-8765-0AAEA92F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an introductory talk, but with some </a:t>
            </a:r>
            <a:r>
              <a:rPr lang="en-US" dirty="0" err="1" smtClean="0"/>
              <a:t>Scala</a:t>
            </a:r>
            <a:r>
              <a:rPr lang="en-US" dirty="0" smtClean="0"/>
              <a:t> knowledge you should be able to follow even if you don’t know Slick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69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none of what we have seen actually executed</a:t>
            </a:r>
            <a:r>
              <a:rPr lang="en-US" sz="1200" baseline="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the query. just composed. call .run for ONE </a:t>
            </a:r>
            <a:r>
              <a:rPr lang="en-US" sz="1200" baseline="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roundtrip</a:t>
            </a:r>
            <a:endParaRPr lang="en-US" sz="1200" dirty="0" smtClean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24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from shell or </a:t>
            </a:r>
            <a:r>
              <a:rPr lang="en-US" dirty="0" err="1" smtClean="0"/>
              <a:t>sbt</a:t>
            </a:r>
            <a:r>
              <a:rPr lang="en-US" dirty="0" smtClean="0"/>
              <a:t> as </a:t>
            </a:r>
            <a:r>
              <a:rPr lang="en-US" dirty="0" err="1" smtClean="0"/>
              <a:t>sourceGenerator</a:t>
            </a:r>
            <a:r>
              <a:rPr lang="en-US" baseline="0" dirty="0" smtClean="0"/>
              <a:t> or using separate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81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// not tied to a driver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 entity class</a:t>
            </a:r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baseline="0" dirty="0" smtClean="0"/>
              <a:t> </a:t>
            </a:r>
            <a:r>
              <a:rPr lang="en-US" dirty="0" smtClean="0"/>
              <a:t>table class</a:t>
            </a:r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 err="1" smtClean="0"/>
              <a:t>GetResult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// Slick </a:t>
            </a:r>
            <a:r>
              <a:rPr lang="en-US" dirty="0" err="1" smtClean="0"/>
              <a:t>Hlists</a:t>
            </a:r>
            <a:r>
              <a:rPr lang="en-US" dirty="0" smtClean="0"/>
              <a:t> for &gt; 22 columns.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30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big problem, when select exact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54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staged </a:t>
            </a:r>
            <a:r>
              <a:rPr lang="en-US" dirty="0" err="1" smtClean="0"/>
              <a:t>sbt</a:t>
            </a:r>
            <a:r>
              <a:rPr lang="en-US" dirty="0" smtClean="0"/>
              <a:t> build or manual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76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interfaces still</a:t>
            </a:r>
            <a:r>
              <a:rPr lang="en-US" baseline="0" dirty="0" smtClean="0"/>
              <a:t> useful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5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Limitations:</a:t>
            </a:r>
          </a:p>
          <a:p>
            <a:r>
              <a:rPr lang="en-US" baseline="0" dirty="0" smtClean="0"/>
              <a:t> - </a:t>
            </a:r>
            <a:r>
              <a:rPr lang="en-US" dirty="0" smtClean="0"/>
              <a:t>type is string</a:t>
            </a:r>
          </a:p>
          <a:p>
            <a:r>
              <a:rPr lang="en-US" baseline="0" dirty="0" smtClean="0"/>
              <a:t> - using </a:t>
            </a:r>
            <a:r>
              <a:rPr lang="en-US" baseline="0" dirty="0" err="1" smtClean="0"/>
              <a:t>db</a:t>
            </a:r>
            <a:r>
              <a:rPr lang="en-US" baseline="0" dirty="0" smtClean="0"/>
              <a:t> name</a:t>
            </a:r>
          </a:p>
          <a:p>
            <a:r>
              <a:rPr lang="en-US" baseline="0" dirty="0" smtClean="0"/>
              <a:t>Can use reflection instead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73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45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github.com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cvogt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/slick-presentation/tree/scala-exchange-2013 </a:t>
            </a:r>
            <a:endParaRPr lang="en-US" dirty="0" smtClean="0">
              <a:effectLst/>
            </a:endParaRPr>
          </a:p>
          <a:p>
            <a:r>
              <a:rPr lang="en-US" sz="1200" dirty="0" smtClean="0">
                <a:solidFill>
                  <a:srgbClr val="103A51"/>
                </a:solidFill>
              </a:rPr>
              <a:t/>
            </a:r>
            <a:br>
              <a:rPr lang="en-US" sz="1200" dirty="0" smtClean="0">
                <a:solidFill>
                  <a:srgbClr val="103A51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6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underlines</a:t>
            </a:r>
            <a:r>
              <a:rPr lang="en-US" baseline="0" dirty="0" smtClean="0"/>
              <a:t> -&gt; implicit conversions</a:t>
            </a:r>
          </a:p>
          <a:p>
            <a:r>
              <a:rPr lang="en-US" baseline="0" dirty="0" smtClean="0"/>
              <a:t>lazy query builder, explicit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5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45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Embrace! Slick’s single coolest</a:t>
            </a:r>
            <a:r>
              <a:rPr lang="en-US" baseline="0" dirty="0" smtClean="0"/>
              <a:t> features!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65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is element type</a:t>
            </a:r>
            <a:r>
              <a:rPr lang="en-US" baseline="0" dirty="0" smtClean="0"/>
              <a:t> alias, can be tuple or case class</a:t>
            </a:r>
          </a:p>
          <a:p>
            <a:r>
              <a:rPr lang="en-US" baseline="0" dirty="0" smtClean="0"/>
              <a:t>Table is row prototype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6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asColumn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1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is element</a:t>
            </a:r>
            <a:r>
              <a:rPr lang="en-US" baseline="0" dirty="0" smtClean="0"/>
              <a:t> type of Coffees here, can be Coffee case class or Tuple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6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the way to do</a:t>
            </a:r>
            <a:r>
              <a:rPr lang="en-US" baseline="0" dirty="0" smtClean="0"/>
              <a:t> association in slick, because it is lazy, composes </a:t>
            </a:r>
            <a:r>
              <a:rPr lang="en-US" baseline="0" dirty="0" err="1" smtClean="0"/>
              <a:t>val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put into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91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computed server side,</a:t>
            </a:r>
            <a:r>
              <a:rPr lang="en-US" baseline="0" dirty="0" smtClean="0"/>
              <a:t> which means still lazy and </a:t>
            </a:r>
            <a:r>
              <a:rPr lang="en-US" baseline="0" dirty="0" err="1" smtClean="0"/>
              <a:t>composable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7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1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5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5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5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E55057"/>
          </a:solidFill>
          <a:latin typeface="Source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slick.typesafe.com/talks/" TargetMode="External"/><Relationship Id="rId6" Type="http://schemas.openxmlformats.org/officeDocument/2006/relationships/hyperlink" Target="https://github.com/cvogt/slick-presentation/tree/scala-exchange-2013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643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Patterns for Slick database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0128"/>
            <a:ext cx="6400800" cy="10882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Jan Christopher </a:t>
            </a:r>
            <a:r>
              <a:rPr lang="en-US" dirty="0">
                <a:solidFill>
                  <a:schemeClr val="bg1"/>
                </a:solidFill>
              </a:rPr>
              <a:t>Vogt, </a:t>
            </a:r>
            <a:r>
              <a:rPr lang="en-US" dirty="0" smtClean="0">
                <a:solidFill>
                  <a:schemeClr val="bg1"/>
                </a:solidFill>
              </a:rPr>
              <a:t>EPFL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Slick Team</a:t>
            </a:r>
          </a:p>
        </p:txBody>
      </p:sp>
      <p:pic>
        <p:nvPicPr>
          <p:cNvPr id="5" name="Picture 4" descr="scala@2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694" y="3498491"/>
            <a:ext cx="6410718" cy="44600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09184" y="5232422"/>
            <a:ext cx="35660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103A51"/>
                </a:solidFill>
                <a:latin typeface="Source Sans Pro"/>
                <a:cs typeface="Source Sans Pro"/>
              </a:rPr>
              <a:t>#</a:t>
            </a:r>
            <a:r>
              <a:rPr lang="en-US" sz="8000" b="1" dirty="0" err="1" smtClean="0">
                <a:solidFill>
                  <a:srgbClr val="103A51"/>
                </a:solidFill>
                <a:latin typeface="Source Sans Pro"/>
                <a:cs typeface="Source Sans Pro"/>
              </a:rPr>
              <a:t>scalax</a:t>
            </a:r>
            <a:endParaRPr lang="en-US" sz="8000" b="1" dirty="0">
              <a:solidFill>
                <a:srgbClr val="103A51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5088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Query </a:t>
            </a:r>
            <a:r>
              <a:rPr lang="en-US" dirty="0" smtClean="0"/>
              <a:t>extensions for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0888" cy="49216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6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CoffeesExtensions2( </a:t>
            </a:r>
            <a:r>
              <a:rPr lang="en-US" sz="16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6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Query[</a:t>
            </a:r>
            <a:r>
              <a:rPr lang="en-US" sz="1600" b="1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 ){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6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withSuppliers</a:t>
            </a:r>
            <a:endParaRPr lang="en-US" sz="16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(s: Query[</a:t>
            </a:r>
            <a:r>
              <a:rPr lang="en-US" sz="1600" b="1" dirty="0" err="1">
                <a:solidFill>
                  <a:srgbClr val="008000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Tables.</a:t>
            </a:r>
            <a:r>
              <a:rPr lang="en-US" sz="16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: Query[(</a:t>
            </a:r>
            <a:r>
              <a:rPr lang="en-US" sz="1600" b="1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  <a:r>
              <a:rPr lang="en-US" sz="1600" b="1" dirty="0" err="1">
                <a:solidFill>
                  <a:srgbClr val="008000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),(C,S)]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= </a:t>
            </a:r>
            <a:r>
              <a:rPr lang="en-US" sz="16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.join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(s).on(</a:t>
            </a:r>
            <a:r>
              <a:rPr lang="en-US" sz="16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</a:t>
            </a:r>
            <a:r>
              <a:rPr lang="en-US" sz="16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===_.</a:t>
            </a:r>
            <a:r>
              <a:rPr lang="en-US" sz="16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6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suppliers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(s: Query[</a:t>
            </a:r>
            <a:r>
              <a:rPr lang="en-US" sz="1600" b="1" dirty="0" smtClean="0">
                <a:solidFill>
                  <a:srgbClr val="008000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S]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Tables.</a:t>
            </a:r>
            <a:r>
              <a:rPr lang="en-US" sz="1600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: Query[</a:t>
            </a:r>
            <a:r>
              <a:rPr lang="en-US" sz="1600" b="1" dirty="0" smtClean="0">
                <a:solidFill>
                  <a:srgbClr val="008000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S]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= </a:t>
            </a:r>
            <a:r>
              <a:rPr lang="en-US" sz="16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.withSuppliers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(s).map(_.</a:t>
            </a:r>
            <a:r>
              <a:rPr lang="en-US" sz="1600" dirty="0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_2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6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.withSuppliers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() : 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Query[(</a:t>
            </a:r>
            <a:r>
              <a:rPr lang="en-US" sz="1600" b="1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  <a:r>
              <a:rPr lang="en-US" sz="1600" b="1" dirty="0" err="1">
                <a:solidFill>
                  <a:srgbClr val="008000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),(C,S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6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.withSuppliers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</a:t>
            </a:r>
            <a:r>
              <a:rPr lang="en-US" sz="16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.filter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16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</a:t>
            </a:r>
            <a:r>
              <a:rPr lang="en-US" sz="16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city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=== </a:t>
            </a:r>
            <a:r>
              <a:rPr lang="en-US" sz="1600" u="sng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1600" u="sng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Henderson"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// buyable coffees</a:t>
            </a:r>
            <a:endParaRPr lang="en-US" sz="1600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6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coffeeShops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.coffees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().suppliers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()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withCoffees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576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Query libraries by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0888" cy="49216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trait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HasId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{ _:Table[_] =&gt;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def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id: Column[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] 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class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Coffees(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tag:Tag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) extends Table[C](…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)</a:t>
            </a:r>
            <a:b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</a:b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 with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HasId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{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def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id = column[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](“ID”); … 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class Suppliers(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tag:Tag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) extends Table[C](…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with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HasId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{</a:t>
            </a: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def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id = column[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](“ID”)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implicit class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QueryExtensions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[T &lt;: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HasId,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]</a:t>
            </a:r>
            <a:b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</a:b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                          (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q: Query[T,E] ){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def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byId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(id: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): Query[T,C]</a:t>
            </a:r>
            <a:b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</a:b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     =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q.byId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( id 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…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coffees.byId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( 123 ) </a:t>
            </a: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3966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Query </a:t>
            </a:r>
            <a:r>
              <a:rPr lang="en-US" dirty="0" smtClean="0"/>
              <a:t>extensions by </a:t>
            </a:r>
            <a:r>
              <a:rPr lang="en-US" dirty="0"/>
              <a:t>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2398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trait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HasSuppliers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 </a:t>
            </a:r>
            <a:r>
              <a:rPr lang="en-US" sz="24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Column[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 }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Coffees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(…)      </a:t>
            </a: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extends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Table... </a:t>
            </a: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with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HasSuppliers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{…}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CofInventory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(…) </a:t>
            </a: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extends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Table... </a:t>
            </a: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with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HasSuppliers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{…}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HasSuppliersExtensions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T &lt;: </a:t>
            </a:r>
            <a:r>
              <a:rPr lang="en-US" sz="2400" b="1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HasSupplier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   ( </a:t>
            </a: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Query[T,E] ){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bySupId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(id: Column[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]): Query[T,E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 </a:t>
            </a:r>
            <a:b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           = </a:t>
            </a:r>
            <a:r>
              <a:rPr lang="en-US" sz="2400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.filter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</a:t>
            </a:r>
            <a:r>
              <a:rPr lang="en-US" sz="24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=== id 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withSuppliers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(s: Query[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Suppliers,S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 =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Tables.</a:t>
            </a:r>
            <a:r>
              <a:rPr lang="en-US" sz="24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: Query[(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T,Suppliers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),(E,S)]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= </a:t>
            </a:r>
            <a:r>
              <a:rPr lang="en-US" sz="24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.join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(s).on(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</a:t>
            </a:r>
            <a:r>
              <a:rPr lang="en-US" sz="24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===_.</a:t>
            </a:r>
            <a:r>
              <a:rPr lang="en-US" sz="24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id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suppliers ...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// available quantities of coffees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cofInventory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.withSuppliers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.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map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 </a:t>
            </a: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case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4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i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  <a:r>
              <a:rPr lang="en-US" sz="24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=&gt;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sz="2400" u="sng" dirty="0" err="1" smtClean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i</a:t>
            </a:r>
            <a:r>
              <a:rPr lang="en-US" sz="2400" u="sng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4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quantity</a:t>
            </a:r>
            <a:r>
              <a:rPr lang="en-US" sz="2400" u="sng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.asColumnOf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[String] ++ </a:t>
            </a:r>
            <a:r>
              <a:rPr lang="en-US" sz="2400" u="sng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 of "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++ </a:t>
            </a:r>
            <a:r>
              <a:rPr lang="en-US" sz="2400" u="sng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i</a:t>
            </a:r>
            <a:r>
              <a:rPr lang="en-US" sz="24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4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cofName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++ </a:t>
            </a:r>
            <a:r>
              <a:rPr lang="en-US" sz="2400" u="sng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 at 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++ </a:t>
            </a:r>
            <a:r>
              <a:rPr lang="en-US" sz="24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4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}</a:t>
            </a: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5488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extensions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Mindshift</a:t>
            </a:r>
            <a:r>
              <a:rPr lang="en-US" b="1" dirty="0" smtClean="0"/>
              <a:t> required!</a:t>
            </a:r>
            <a:br>
              <a:rPr lang="en-US" b="1" dirty="0" smtClean="0"/>
            </a:br>
            <a:r>
              <a:rPr lang="en-US" dirty="0" smtClean="0"/>
              <a:t>Think code, not monolithic query strings.</a:t>
            </a:r>
          </a:p>
          <a:p>
            <a:r>
              <a:rPr lang="en-US" b="1" dirty="0" smtClean="0"/>
              <a:t>Stay completely lazy!</a:t>
            </a:r>
            <a:br>
              <a:rPr lang="en-US" b="1" dirty="0" smtClean="0"/>
            </a:br>
            <a:r>
              <a:rPr lang="en-US" dirty="0" smtClean="0"/>
              <a:t>Keep Query[…]s as long as you can.</a:t>
            </a:r>
          </a:p>
          <a:p>
            <a:r>
              <a:rPr lang="en-US" b="1" dirty="0" smtClean="0"/>
              <a:t>Re-use!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Write query functions or extensions methods for shorter, better and DRY code.</a:t>
            </a:r>
          </a:p>
        </p:txBody>
      </p:sp>
    </p:spTree>
    <p:extLst>
      <p:ext uri="{BB962C8B-B14F-4D97-AF65-F5344CB8AC3E}">
        <p14:creationId xmlns:p14="http://schemas.microsoft.com/office/powerpoint/2010/main" val="26723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Getting rid of boilerplate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0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 joins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90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QueryExtensions2[T,E]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( </a:t>
            </a:r>
            <a:r>
              <a:rPr lang="en-US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Query[T,E] ){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autoJoin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[T2,E2]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( q2:Query[T2,E2] 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(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condition: (T,T2) =&gt; Column[Boolean]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: Query[(T,T2),(E,E2)]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= </a:t>
            </a:r>
            <a:r>
              <a:rPr lang="en-US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.join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(q2).on(condition)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  <a:endParaRPr lang="en-US" dirty="0"/>
          </a:p>
          <a:p>
            <a:pPr marL="0" indent="0">
              <a:buNone/>
            </a:pPr>
            <a:endParaRPr lang="en-US" b="1" dirty="0" smtClean="0">
              <a:solidFill>
                <a:srgbClr val="931968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joinCondition1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= (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c:Coffees,s:Suppliers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=&gt; </a:t>
            </a:r>
            <a:r>
              <a:rPr lang="en-US" u="sng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c.</a:t>
            </a:r>
            <a:r>
              <a:rPr lang="en-US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===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s.</a:t>
            </a:r>
            <a:r>
              <a:rPr lang="en-US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id</a:t>
            </a:r>
            <a:endParaRPr lang="en-US" dirty="0" smtClean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u="sng" dirty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.autoJoin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</a:t>
            </a:r>
            <a:r>
              <a:rPr lang="en-US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) : Query[(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Coffees,Suppliers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,(C,S)]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.autoJoin</a:t>
            </a:r>
            <a:r>
              <a:rPr lang="en-US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</a:t>
            </a:r>
            <a:r>
              <a:rPr lang="en-US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).map(_.</a:t>
            </a:r>
            <a:r>
              <a:rPr lang="en-US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_2</a:t>
            </a:r>
            <a:r>
              <a:rPr lang="en-US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autoJoin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cofInventory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4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 incrementing inserts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5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 incrementing inserts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78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supplier</a:t>
            </a:r>
            <a:endParaRPr lang="en-US" sz="2400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 Supplier( </a:t>
            </a:r>
            <a:r>
              <a:rPr lang="en-US" sz="2400" dirty="0" smtClean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sz="24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"Arabian Coffees Inc."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sz="2400" dirty="0" smtClean="0">
                <a:solidFill>
                  <a:srgbClr val="103A51"/>
                </a:solidFill>
                <a:latin typeface="Consolas"/>
                <a:ea typeface="Consolas"/>
                <a:cs typeface="Consolas"/>
              </a:rPr>
              <a:t>...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)</a:t>
            </a:r>
          </a:p>
          <a:p>
            <a:pPr marL="0" indent="0">
              <a:buNone/>
            </a:pPr>
            <a:endParaRPr lang="en-US" sz="2400" u="sng" dirty="0" smtClean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// </a:t>
            </a:r>
            <a:r>
              <a:rPr lang="en-US" sz="2400" dirty="0" smtClean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now </a:t>
            </a:r>
            <a:r>
              <a:rPr lang="en-US" sz="2400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ignores auto-increment </a:t>
            </a:r>
            <a:r>
              <a:rPr lang="en-US" sz="2400" dirty="0" smtClean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column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.insert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</a:t>
            </a:r>
            <a:r>
              <a:rPr lang="en-US" sz="2400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supplier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endParaRPr lang="en-US" sz="2400" dirty="0" smtClean="0">
              <a:solidFill>
                <a:srgbClr val="4D9072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</a:t>
            </a:r>
            <a:r>
              <a:rPr lang="en-US" sz="2400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 </a:t>
            </a:r>
            <a:r>
              <a:rPr lang="en-US" sz="2400" dirty="0" smtClean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includes auto-increment column</a:t>
            </a:r>
            <a:endParaRPr lang="en-US" sz="2400" u="sng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.forceInsert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</a:t>
            </a:r>
            <a:r>
              <a:rPr lang="en-US" sz="2400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supplier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619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</a:t>
            </a:r>
            <a:r>
              <a:rPr lang="en-US" dirty="0" err="1" smtClean="0"/>
              <a:t>generatION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4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Recap: What is Slick?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03A51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&lt;- </a:t>
            </a:r>
            <a:r>
              <a:rPr lang="en-US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c.</a:t>
            </a:r>
            <a:r>
              <a:rPr lang="en-US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sales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&gt; </a:t>
            </a:r>
            <a:r>
              <a:rPr lang="en-US" u="sng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999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yield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dirty="0" smtClean="0">
                <a:solidFill>
                  <a:srgbClr val="103A51"/>
                </a:solidFill>
                <a:latin typeface="Consolas"/>
                <a:ea typeface="Consolas"/>
                <a:cs typeface="Consolas"/>
              </a:rPr>
              <a:t>).run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select "COF_NAME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</a:b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from   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</a:b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where  "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SALES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" &gt; 999</a:t>
            </a:r>
            <a:endParaRPr lang="en-US" dirty="0">
              <a:solidFill>
                <a:srgbClr val="0000FF"/>
              </a:solidFill>
              <a:latin typeface="Consolas"/>
              <a:ea typeface="Consolas"/>
              <a:cs typeface="Consola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18422" y="3437510"/>
            <a:ext cx="0" cy="916265"/>
          </a:xfrm>
          <a:prstGeom prst="straightConnector1">
            <a:avLst/>
          </a:prstGeom>
          <a:ln w="254000" cap="flat">
            <a:solidFill>
              <a:schemeClr val="bg1">
                <a:lumMod val="75000"/>
              </a:schemeClr>
            </a:solidFill>
            <a:tailEnd type="triangle" w="med" len="sm"/>
          </a:ln>
          <a:effectLst>
            <a:outerShdw blurRad="50800" dist="38100" dir="2700000" algn="tl" rotWithShape="0">
              <a:srgbClr val="103A51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79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generator for Slick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// </a:t>
            </a:r>
            <a:r>
              <a:rPr lang="en-US" dirty="0" smtClean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runner for default </a:t>
            </a:r>
            <a:r>
              <a:rPr lang="en-US" dirty="0" err="1" smtClean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config</a:t>
            </a:r>
            <a:endParaRPr lang="en-US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b="1" dirty="0">
              <a:solidFill>
                <a:srgbClr val="931968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scala.slick.meta.codegen.SourceCodeGenerator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SourceCodeGenerator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.main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Array(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"scala.slick.driver.H2Driver"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"org.h2.Driver"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"jdbc:h2:mem:test"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src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/main/</a:t>
            </a:r>
            <a:r>
              <a:rPr lang="en-US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scala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/"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// base </a:t>
            </a:r>
            <a:r>
              <a:rPr lang="en-US" u="sng" dirty="0" err="1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src</a:t>
            </a:r>
            <a:r>
              <a:rPr lang="en-US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 folder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"demo"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// package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19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demo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object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Tables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profile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scala.slick.driver.H2Driver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with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Tables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trait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Tables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profile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scala.slick.driver.JdbcProfile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profile.simple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._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case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CoffeeRow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String, </a:t>
            </a:r>
            <a:r>
              <a:rPr lang="en-US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dirty="0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...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implicit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GetCoffees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=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GetResult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r =&gt;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CoffeeRow.tupled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((r.&lt;&lt;, ... )) }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class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Coffees(tag: Tag)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Table[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CoffeeRow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](…){…}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2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JOINS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5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join limitation in Slick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20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.leftJoin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.on(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</a:t>
            </a:r>
            <a:r>
              <a:rPr lang="en-US" sz="20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=== _.</a:t>
            </a:r>
            <a:r>
              <a:rPr lang="en-US" sz="20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.run </a:t>
            </a:r>
            <a:r>
              <a:rPr lang="en-US" sz="2000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// </a:t>
            </a:r>
            <a:r>
              <a:rPr lang="en-US" sz="2000" dirty="0" err="1" smtClean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SlickException</a:t>
            </a:r>
            <a:r>
              <a:rPr lang="en-US" sz="2000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: Read NULL value ...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687641"/>
              </p:ext>
            </p:extLst>
          </p:nvPr>
        </p:nvGraphicFramePr>
        <p:xfrm>
          <a:off x="277560" y="5384483"/>
          <a:ext cx="3932122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10088"/>
                <a:gridCol w="30220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Superior Coffee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Acme, Inc.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15435"/>
              </p:ext>
            </p:extLst>
          </p:nvPr>
        </p:nvGraphicFramePr>
        <p:xfrm>
          <a:off x="5091596" y="5384483"/>
          <a:ext cx="3830382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39918"/>
                <a:gridCol w="12904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Colombian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French_Roast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580191"/>
              </p:ext>
            </p:extLst>
          </p:nvPr>
        </p:nvGraphicFramePr>
        <p:xfrm>
          <a:off x="631969" y="2930440"/>
          <a:ext cx="7890207" cy="148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19793"/>
                <a:gridCol w="2390138"/>
                <a:gridCol w="2390138"/>
                <a:gridCol w="23901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Superior Coffee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NULL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Acme, Inc.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Colombian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Acme, Inc.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French_Roast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>
            <a:endCxn id="6" idx="2"/>
          </p:cNvCxnSpPr>
          <p:nvPr/>
        </p:nvCxnSpPr>
        <p:spPr>
          <a:xfrm flipV="1">
            <a:off x="4051638" y="4413800"/>
            <a:ext cx="525434" cy="970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6" idx="2"/>
          </p:cNvCxnSpPr>
          <p:nvPr/>
        </p:nvCxnSpPr>
        <p:spPr>
          <a:xfrm flipH="1" flipV="1">
            <a:off x="4577072" y="4413800"/>
            <a:ext cx="706302" cy="970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51638" y="4795632"/>
            <a:ext cx="109875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LEFT 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9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join pattern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2000" u="sng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.leftJoin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.on(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</a:t>
            </a:r>
            <a:r>
              <a:rPr lang="en-US" sz="20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=== _.</a:t>
            </a:r>
            <a:r>
              <a:rPr lang="en-US" sz="20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.map{ </a:t>
            </a:r>
            <a:r>
              <a:rPr lang="en-US" sz="20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case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  <a:r>
              <a:rPr lang="en-US" sz="20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=&gt; (</a:t>
            </a:r>
            <a:r>
              <a:rPr lang="en-US" sz="2000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,(</a:t>
            </a:r>
            <a:r>
              <a:rPr lang="en-US" sz="2000" u="sng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0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.?,</a:t>
            </a:r>
            <a:r>
              <a:rPr lang="en-US" sz="2000" u="sng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sz="20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0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?,…)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.run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.map{ </a:t>
            </a:r>
            <a:r>
              <a:rPr lang="en-US" sz="20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case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(</a:t>
            </a:r>
            <a:r>
              <a:rPr lang="en-US" sz="20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  <a:r>
              <a:rPr lang="en-US" sz="20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=&gt;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(</a:t>
            </a:r>
            <a:r>
              <a:rPr lang="en-US" sz="2000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  <a:r>
              <a:rPr lang="en-US" sz="2000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0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_1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.map(_ =&gt;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Coffee(</a:t>
            </a:r>
            <a:r>
              <a:rPr lang="en-US" sz="2000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0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_1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.get,</a:t>
            </a:r>
            <a:r>
              <a:rPr lang="en-US" sz="2000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0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_2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get,…)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)) }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// Generated outer join helper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20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.leftJoin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.on(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</a:t>
            </a:r>
            <a:r>
              <a:rPr lang="en-US" sz="20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=== _.</a:t>
            </a:r>
            <a:r>
              <a:rPr lang="en-US" sz="20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.map{ </a:t>
            </a:r>
            <a:r>
              <a:rPr lang="en-US" sz="20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case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  <a:r>
              <a:rPr lang="en-US" sz="20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=&gt; (</a:t>
            </a:r>
            <a:r>
              <a:rPr lang="en-US" sz="20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  <a:r>
              <a:rPr lang="en-US" sz="20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.?)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.run</a:t>
            </a:r>
            <a:endParaRPr lang="en-US"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98328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CUSTOMIZABLE Code </a:t>
            </a:r>
            <a:r>
              <a:rPr lang="en-US" dirty="0" err="1" smtClean="0"/>
              <a:t>generatION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9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code generator as a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78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metaModel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</a:t>
            </a:r>
            <a:r>
              <a:rPr lang="en-US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db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.withSession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session =&gt;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profile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.metaModel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// e.g. H2Driver.metaModel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scala.slick.meta.codegen.SourceCodeGenerator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codegen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SourceCodeGenerator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metaModel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// &lt;- customize here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codegen.writeToFile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profile =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scala.slick.driver.H2Driver”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folder =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src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/main/</a:t>
            </a:r>
            <a:r>
              <a:rPr lang="en-US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scala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/"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pkg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"demo"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container =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Tables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fileName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 err="1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Tables.scala</a:t>
            </a:r>
            <a:r>
              <a:rPr lang="en-US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4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Adjust name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scala.slick.util.StringExtensions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._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codegen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SourceCodeGenerator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metaModel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override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tableName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= _.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toLowerCase.toCamelCase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override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entityName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=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tableName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(_).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dropRight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400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}</a:t>
            </a:r>
            <a:endParaRPr lang="en-US" sz="2400" dirty="0" smtClean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36120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auto-join conditions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CustomizedCodeGenerator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metaModel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Model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0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extends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SourceCodeGenerator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metaModel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	override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code =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20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super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.code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+ 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2000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\n\n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+ s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"""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/** implicit join conditions for auto joins */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object </a:t>
            </a:r>
            <a:r>
              <a:rPr lang="en-US" sz="2000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AutoJoins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{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 $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{indent(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joins.mkString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2000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\n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))}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}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   """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.trim()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…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32712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auto-join conditions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…</a:t>
            </a:r>
            <a:endParaRPr lang="en-US" sz="18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8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joins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tables.flatMap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_.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foreignKeys.map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foreignKey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import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foreignKey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._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fkt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referencingTable.tableClassName</a:t>
            </a:r>
            <a:endParaRPr lang="en-US" sz="18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pkt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referencedTable.tableClassName</a:t>
            </a:r>
            <a:endParaRPr lang="en-US" sz="18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columns =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referencingColumns.map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(_.name) 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zip   </a:t>
            </a:r>
            <a:b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          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referencedColumns.map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(_.name)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1800" dirty="0" err="1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1800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autojoin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$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name.capitalize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"+</a:t>
            </a:r>
            <a:br>
              <a:rPr lang="en-US" sz="18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</a:br>
            <a:r>
              <a:rPr lang="en-US" sz="18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    " 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= (left:$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fkt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,right:$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pkt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) =&gt; </a:t>
            </a:r>
            <a:r>
              <a:rPr lang="en-US" sz="18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+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columns.map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case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lcol,rcol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=&gt; 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</a:t>
            </a:r>
            <a:r>
              <a:rPr lang="en-US" sz="18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"left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."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+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lcol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+ 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 === 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+ 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"right."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+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rcol</a:t>
            </a:r>
            <a:endParaRPr lang="en-US" sz="18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}.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mkString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 &amp;&amp; </a:t>
            </a:r>
            <a:r>
              <a:rPr lang="en-US" sz="18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18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  <a:endParaRPr lang="en-US" sz="1800" dirty="0" smtClean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21944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composition and re-use</a:t>
            </a:r>
          </a:p>
          <a:p>
            <a:r>
              <a:rPr lang="en-US" dirty="0" smtClean="0"/>
              <a:t>Getting rid of boiler plate in </a:t>
            </a:r>
            <a:r>
              <a:rPr lang="en-US" u="sng" dirty="0" smtClean="0"/>
              <a:t>Slick 2.0</a:t>
            </a:r>
          </a:p>
          <a:p>
            <a:pPr lvl="1"/>
            <a:r>
              <a:rPr lang="en-US" dirty="0" smtClean="0"/>
              <a:t>outer joins / auto joins</a:t>
            </a:r>
          </a:p>
          <a:p>
            <a:pPr lvl="1"/>
            <a:r>
              <a:rPr lang="en-US" dirty="0" smtClean="0"/>
              <a:t>auto increment</a:t>
            </a:r>
          </a:p>
          <a:p>
            <a:pPr lvl="1"/>
            <a:r>
              <a:rPr lang="en-US" dirty="0" smtClean="0"/>
              <a:t>code generation</a:t>
            </a:r>
            <a:endParaRPr lang="en-US" dirty="0"/>
          </a:p>
          <a:p>
            <a:r>
              <a:rPr lang="en-US" dirty="0" smtClean="0"/>
              <a:t>Dynamic Slick queries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05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uses of Slick 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Glue code (Play, etc.)</a:t>
            </a:r>
          </a:p>
          <a:p>
            <a:r>
              <a:rPr lang="en-US" dirty="0" smtClean="0"/>
              <a:t>n-n join code</a:t>
            </a:r>
          </a:p>
          <a:p>
            <a:r>
              <a:rPr lang="en-US" dirty="0" smtClean="0"/>
              <a:t>Migrating databases (warning: types change)</a:t>
            </a:r>
            <a:br>
              <a:rPr lang="en-US" dirty="0" smtClean="0"/>
            </a:br>
            <a:r>
              <a:rPr lang="en-US" dirty="0" smtClean="0"/>
              <a:t>(generate from MySQL, create in </a:t>
            </a:r>
            <a:r>
              <a:rPr lang="en-US" dirty="0" err="1" smtClean="0"/>
              <a:t>Postgres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Generate repetitive regarding data model</a:t>
            </a:r>
            <a:br>
              <a:rPr lang="en-US" dirty="0" smtClean="0"/>
            </a:br>
            <a:r>
              <a:rPr lang="en-US" dirty="0" smtClean="0"/>
              <a:t>(aka model driven software engineering)</a:t>
            </a:r>
          </a:p>
          <a:p>
            <a:r>
              <a:rPr lang="en-US" dirty="0" smtClean="0"/>
              <a:t>Generate DDL for external model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81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code generation wisely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loose language-level abstraction</a:t>
            </a:r>
          </a:p>
          <a:p>
            <a:r>
              <a:rPr lang="en-US" dirty="0" smtClean="0"/>
              <a:t>Add </a:t>
            </a:r>
            <a:r>
              <a:rPr lang="en-US" dirty="0"/>
              <a:t>your generator and data model to version control</a:t>
            </a:r>
          </a:p>
          <a:p>
            <a:r>
              <a:rPr lang="en-US" dirty="0" smtClean="0"/>
              <a:t>Complete </a:t>
            </a:r>
            <a:r>
              <a:rPr lang="en-US" dirty="0"/>
              <a:t>but new and therefor experimental in Slick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9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Dynamic Queries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2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Common use case for web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Dynamically decide</a:t>
            </a:r>
          </a:p>
          <a:p>
            <a:r>
              <a:rPr lang="en-US" dirty="0" smtClean="0"/>
              <a:t>displayed columns</a:t>
            </a:r>
          </a:p>
          <a:p>
            <a:r>
              <a:rPr lang="en-US" dirty="0" smtClean="0"/>
              <a:t>filter conditions</a:t>
            </a:r>
          </a:p>
          <a:p>
            <a:r>
              <a:rPr lang="en-US" dirty="0" smtClean="0"/>
              <a:t>sort columns / order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116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Coffees(tag: Tag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b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</a:t>
            </a: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extends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Table[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CoffeeRow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](…)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column[String](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"COF_NAME"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,…)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}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4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.map</a:t>
            </a:r>
            <a:r>
              <a:rPr lang="en-US" sz="4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(c =&gt; </a:t>
            </a:r>
            <a:r>
              <a:rPr lang="en-US" sz="4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c.</a:t>
            </a:r>
            <a:r>
              <a:rPr lang="en-US" sz="40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sz="4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4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.map</a:t>
            </a:r>
            <a:r>
              <a:rPr lang="en-US" sz="4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(c =</a:t>
            </a:r>
            <a:r>
              <a:rPr lang="en-US" sz="4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&gt;</a:t>
            </a:r>
            <a:br>
              <a:rPr lang="en-US" sz="4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4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c.column</a:t>
            </a:r>
            <a:r>
              <a:rPr lang="en-US" sz="4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</a:t>
            </a:r>
            <a:r>
              <a:rPr lang="en-US" sz="4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String](</a:t>
            </a:r>
            <a:r>
              <a:rPr lang="en-US" sz="4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"COF_NAME"</a:t>
            </a:r>
            <a:r>
              <a:rPr lang="en-US" sz="4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508429" y="2054072"/>
            <a:ext cx="956336" cy="2007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773944" y="2817988"/>
            <a:ext cx="1619174" cy="12431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27396" y="5772220"/>
            <a:ext cx="56566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Be careful </a:t>
            </a:r>
            <a:r>
              <a:rPr lang="en-US" sz="4000" b="1" dirty="0">
                <a:solidFill>
                  <a:srgbClr val="FF0000"/>
                </a:solidFill>
              </a:rPr>
              <a:t>about security!</a:t>
            </a:r>
          </a:p>
        </p:txBody>
      </p:sp>
    </p:spTree>
    <p:extLst>
      <p:ext uri="{BB962C8B-B14F-4D97-AF65-F5344CB8AC3E}">
        <p14:creationId xmlns:p14="http://schemas.microsoft.com/office/powerpoint/2010/main" val="174407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sortDynamic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u="sng" dirty="0" smtClean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u="sng" dirty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u="sng" dirty="0" smtClean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u="sng" dirty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u="sng" dirty="0" smtClean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u="sng" dirty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u="sng" dirty="0" smtClean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u="sng" dirty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u="sng" dirty="0" smtClean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.sortDynamic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4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2400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street.desc,city.desc</a:t>
            </a:r>
            <a:r>
              <a:rPr lang="en-US" sz="24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952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sortDynamic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QueryExtensions3[E,T&lt;: Table[E]]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( </a:t>
            </a:r>
            <a:r>
              <a:rPr lang="en-US" sz="18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query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Query[T,E] ){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8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sortDynamic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sortString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String) : Query[T,E] =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dirty="0">
                <a:solidFill>
                  <a:srgbClr val="4D9072"/>
                </a:solidFill>
                <a:latin typeface="Consolas"/>
                <a:ea typeface="Consolas"/>
                <a:cs typeface="Consolas"/>
              </a:rPr>
              <a:t>// split string into useful pieces</a:t>
            </a:r>
            <a:endParaRPr lang="en-US" sz="18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sortKeys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</a:t>
            </a:r>
            <a:r>
              <a:rPr lang="en-US" sz="18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sortString.split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1800" u="sng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','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toList.map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b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  </a:t>
            </a:r>
            <a:r>
              <a:rPr lang="en-US" sz="1800" u="sng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.split(</a:t>
            </a:r>
            <a:r>
              <a:rPr lang="en-US" sz="1800" u="sng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'.'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).map(_.</a:t>
            </a:r>
            <a:r>
              <a:rPr lang="en-US" sz="18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toUpperCase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toList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sortDynamicImpl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1800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sortKeys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8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sortDynamicImpl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sortKeys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List[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Seq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[String]]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= ???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8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.sortDynamic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1800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street.desc,city.desc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769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sortDynamic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b="1" dirty="0" smtClean="0">
                <a:solidFill>
                  <a:schemeClr val="tx1"/>
                </a:solidFill>
                <a:latin typeface="Consolas"/>
                <a:ea typeface="Consolas"/>
                <a:cs typeface="Consolas"/>
              </a:rPr>
              <a:t>...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sortDynamicImpl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sortKeys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List[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Seq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[String]]) : Query[T,E] =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sortKeys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match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case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key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:: 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tail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=&gt;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sortDynamicImpl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tail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).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sortBy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table =&gt;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key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match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case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:: Nil =&gt;          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table.column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[String](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asc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</a:t>
            </a: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case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::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"ASC"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:: Nil =&gt; 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table.column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[String](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asc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          case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:: 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"DESC"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:: Nil =&gt;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table.column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[String](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desc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case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o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=&gt;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Exception(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"invalid sorting key: 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+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o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case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Nil =&gt; </a:t>
            </a:r>
            <a:r>
              <a:rPr lang="en-US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query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}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.sortDynamic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street.desc,city.desc</a:t>
            </a:r>
            <a:r>
              <a:rPr lang="en-US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2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composition and re-use</a:t>
            </a:r>
          </a:p>
          <a:p>
            <a:r>
              <a:rPr lang="en-US" dirty="0" smtClean="0"/>
              <a:t>Getting rid of boiler plate in Slick 2.0</a:t>
            </a:r>
          </a:p>
          <a:p>
            <a:pPr lvl="1"/>
            <a:r>
              <a:rPr lang="en-US" dirty="0" smtClean="0"/>
              <a:t>outer joins / auto joins</a:t>
            </a:r>
          </a:p>
          <a:p>
            <a:pPr lvl="1"/>
            <a:r>
              <a:rPr lang="en-US" dirty="0" smtClean="0"/>
              <a:t>auto increment</a:t>
            </a:r>
          </a:p>
          <a:p>
            <a:pPr lvl="1"/>
            <a:r>
              <a:rPr lang="en-US" dirty="0" smtClean="0"/>
              <a:t>code generation</a:t>
            </a:r>
            <a:endParaRPr lang="en-US" dirty="0"/>
          </a:p>
          <a:p>
            <a:r>
              <a:rPr lang="en-US" dirty="0" smtClean="0"/>
              <a:t>Dynamic Slick queries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08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D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82163"/>
            <a:ext cx="9144000" cy="1852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slick-logo@2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7" y="3706076"/>
            <a:ext cx="2204734" cy="1102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1264" y="3706076"/>
            <a:ext cx="5107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103A51"/>
                </a:solidFill>
              </a:rPr>
              <a:t>slick.typesafe.com</a:t>
            </a:r>
            <a:endParaRPr lang="en-US" sz="4800" dirty="0">
              <a:solidFill>
                <a:srgbClr val="103A5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5121097"/>
            <a:ext cx="2539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03A51"/>
                </a:solidFill>
              </a:rPr>
              <a:t>@</a:t>
            </a:r>
            <a:r>
              <a:rPr lang="en-US" sz="2800" dirty="0" err="1" smtClean="0">
                <a:solidFill>
                  <a:srgbClr val="103A51"/>
                </a:solidFill>
              </a:rPr>
              <a:t>cvogt</a:t>
            </a:r>
            <a:endParaRPr lang="en-US" sz="2800" dirty="0" smtClean="0">
              <a:solidFill>
                <a:srgbClr val="103A51"/>
              </a:solidFill>
            </a:endParaRPr>
          </a:p>
        </p:txBody>
      </p:sp>
      <p:pic>
        <p:nvPicPr>
          <p:cNvPr id="6" name="Picture 5" descr="twitter-logo@2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427" y="5080178"/>
            <a:ext cx="1388156" cy="6940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5634370"/>
            <a:ext cx="907817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103A51"/>
                </a:solidFill>
                <a:hlinkClick r:id="rId5"/>
              </a:rPr>
              <a:t>http://slick.typesafe.com/talks</a:t>
            </a:r>
            <a:r>
              <a:rPr lang="en-US" sz="2400" dirty="0" smtClean="0">
                <a:solidFill>
                  <a:srgbClr val="103A51"/>
                </a:solidFill>
                <a:hlinkClick r:id="rId5"/>
              </a:rPr>
              <a:t>/</a:t>
            </a:r>
            <a:endParaRPr lang="en-US" sz="2400" dirty="0" smtClean="0">
              <a:solidFill>
                <a:srgbClr val="103A51"/>
              </a:solidFill>
            </a:endParaRPr>
          </a:p>
          <a:p>
            <a:pPr algn="ctr">
              <a:defRPr/>
            </a:pPr>
            <a:endParaRPr lang="en-US" sz="2400" dirty="0" smtClean="0">
              <a:solidFill>
                <a:srgbClr val="103A51"/>
              </a:solidFill>
            </a:endParaRPr>
          </a:p>
          <a:p>
            <a:pPr algn="ctr">
              <a:defRPr/>
            </a:pPr>
            <a:r>
              <a:rPr lang="en-US" sz="2400" dirty="0" smtClean="0">
                <a:hlinkClick r:id="rId6"/>
              </a:rPr>
              <a:t>https</a:t>
            </a:r>
            <a:r>
              <a:rPr lang="en-US" sz="2400" dirty="0">
                <a:hlinkClick r:id="rId6"/>
              </a:rPr>
              <a:t>://github.com/cvogt/slick-presentation/tree/scala-exchange-2013</a:t>
            </a:r>
            <a:r>
              <a:rPr lang="en-US" sz="2400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20982" y="577563"/>
            <a:ext cx="35055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103A51"/>
                </a:solidFill>
              </a:rPr>
              <a:t>Thank you</a:t>
            </a:r>
            <a:endParaRPr lang="en-US" sz="6000" b="1" dirty="0">
              <a:solidFill>
                <a:srgbClr val="103A5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0982" y="1990894"/>
            <a:ext cx="3627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103A51"/>
                </a:solidFill>
                <a:latin typeface="Source Sans Pro"/>
                <a:cs typeface="Source Sans Pro"/>
              </a:rPr>
              <a:t>#</a:t>
            </a:r>
            <a:r>
              <a:rPr lang="en-US" sz="8000" b="1" dirty="0" err="1" smtClean="0">
                <a:solidFill>
                  <a:srgbClr val="103A51"/>
                </a:solidFill>
                <a:latin typeface="Source Sans Pro"/>
                <a:cs typeface="Source Sans Pro"/>
              </a:rPr>
              <a:t>scalax</a:t>
            </a:r>
            <a:endParaRPr lang="en-US" sz="8000" b="1" dirty="0">
              <a:solidFill>
                <a:srgbClr val="103A51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014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Query composition </a:t>
            </a:r>
            <a:r>
              <a:rPr lang="en-US" sz="6000" dirty="0">
                <a:solidFill>
                  <a:srgbClr val="103A51"/>
                </a:solidFill>
              </a:rPr>
              <a:t>and re-use</a:t>
            </a: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29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filterDynamic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4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.filterDynamic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400" u="sng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"COF_NAME like Decaf"</a:t>
            </a:r>
            <a:r>
              <a:rPr lang="en-US" sz="2400" u="sng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endParaRPr lang="en-US" u="sng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u="sng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0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</a:t>
            </a:r>
            <a:r>
              <a:rPr lang="en-US" dirty="0" smtClean="0"/>
              <a:t>or-expression </a:t>
            </a:r>
            <a:r>
              <a:rPr lang="en-US" dirty="0" err="1" smtClean="0"/>
              <a:t>desugaring</a:t>
            </a:r>
            <a:r>
              <a:rPr lang="en-US" dirty="0"/>
              <a:t> in </a:t>
            </a:r>
            <a:r>
              <a:rPr lang="en-US" dirty="0" err="1" smtClean="0"/>
              <a:t>Scala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( </a:t>
            </a:r>
            <a:r>
              <a:rPr lang="en-US" dirty="0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&lt;- </a:t>
            </a:r>
            <a:r>
              <a:rPr lang="en-US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c.</a:t>
            </a:r>
            <a:r>
              <a:rPr lang="en-US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sales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&gt; </a:t>
            </a:r>
            <a:r>
              <a:rPr lang="en-US" u="sng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999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</a:t>
            </a:r>
            <a:r>
              <a:rPr lang="en-US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yield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727AFF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endParaRPr lang="en-US" dirty="0">
              <a:solidFill>
                <a:srgbClr val="0226CC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</a:t>
            </a:r>
            <a:r>
              <a:rPr lang="en-US" dirty="0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withFilter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</a:t>
            </a:r>
            <a:r>
              <a:rPr lang="en-US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sales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&gt; </a:t>
            </a:r>
            <a:r>
              <a:rPr lang="en-US" u="sng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999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.map(_.</a:t>
            </a:r>
            <a:r>
              <a:rPr lang="en-US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dirty="0" smtClean="0">
              <a:solidFill>
                <a:srgbClr val="0000FF"/>
              </a:solidFill>
              <a:latin typeface="Consolas"/>
              <a:ea typeface="Consolas"/>
              <a:cs typeface="Consola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35373" y="3233671"/>
            <a:ext cx="634984" cy="916265"/>
          </a:xfrm>
          <a:prstGeom prst="straightConnector1">
            <a:avLst/>
          </a:prstGeom>
          <a:ln w="254000" cap="flat">
            <a:solidFill>
              <a:schemeClr val="bg1">
                <a:lumMod val="75000"/>
              </a:schemeClr>
            </a:solidFill>
            <a:tailEnd type="triangle" w="med" len="sm"/>
          </a:ln>
          <a:effectLst>
            <a:outerShdw blurRad="50800" dist="38100" dir="2700000" algn="tl" rotWithShape="0">
              <a:srgbClr val="103A51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0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1" y="4682201"/>
            <a:ext cx="887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:TableQuery</a:t>
            </a:r>
            <a:r>
              <a:rPr lang="en-US" sz="2000" b="1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[Coffees,_]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).map(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					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c:Coffees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=&gt; 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c.</a:t>
            </a:r>
            <a:r>
              <a:rPr lang="en-US" sz="20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sz="2000" b="1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: Column[String]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: Query[Column[String],String]</a:t>
            </a:r>
            <a:endParaRPr lang="en-US" sz="1400" b="1" dirty="0">
              <a:solidFill>
                <a:srgbClr val="FF0000"/>
              </a:solidFill>
              <a:latin typeface="Consolas"/>
              <a:ea typeface="Monaco"/>
              <a:cs typeface="Consola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2" y="4991133"/>
            <a:ext cx="8578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   ).map(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					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(c        )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=&gt;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c.</a:t>
            </a:r>
            <a:r>
              <a:rPr lang="en-US" sz="2000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)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1400" b="1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2822" y="4986733"/>
            <a:ext cx="8578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(c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=&gt;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c.</a:t>
            </a:r>
            <a:r>
              <a:rPr lang="en-US" sz="2000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sz="2000" dirty="0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1400" b="1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in Slick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Coffees(tag: Tag) </a:t>
            </a:r>
            <a:r>
              <a:rPr lang="en-US" sz="18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Table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</a:t>
            </a:r>
            <a:r>
              <a:rPr lang="en-US" sz="1800" b="1" dirty="0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tag,</a:t>
            </a:r>
            <a:r>
              <a:rPr lang="en-US" sz="1800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1800" dirty="0" err="1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18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”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{</a:t>
            </a:r>
            <a:endParaRPr lang="en-US" sz="18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8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* = 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18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sz="18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sz="18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price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sz="18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sales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sz="18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total</a:t>
            </a:r>
            <a:r>
              <a:rPr lang="en-US" sz="18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&lt;</a:t>
            </a:r>
            <a:r>
              <a:rPr lang="en-US" sz="1800" u="sng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&gt;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...</a:t>
            </a:r>
            <a:endParaRPr lang="en-US" sz="18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8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column[String](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"COF_NAME"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sz="18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O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18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PrimaryKey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8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column[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](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"SUP_ID"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8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price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column[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BigDecimal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](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"PRICE"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8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sales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column[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](</a:t>
            </a:r>
            <a:r>
              <a:rPr lang="en-US" sz="18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18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SALES"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18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total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column[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](</a:t>
            </a:r>
            <a:r>
              <a:rPr lang="en-US" sz="18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"TOTAL"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  <a:endParaRPr lang="en-US" sz="18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lazy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1800" dirty="0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TableQuery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52321" y="4613237"/>
            <a:ext cx="770098" cy="4115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022419" y="1928629"/>
            <a:ext cx="1019049" cy="34652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708866" y="2540145"/>
            <a:ext cx="3841030" cy="2853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743592" y="2540145"/>
            <a:ext cx="3903740" cy="2853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393119" y="4176840"/>
            <a:ext cx="3569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 &lt;: Query[</a:t>
            </a:r>
            <a:r>
              <a:rPr lang="en-US" sz="2400" b="1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Coffees,C</a:t>
            </a:r>
            <a:r>
              <a:rPr lang="en-US" sz="2400" b="1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]</a:t>
            </a:r>
            <a:endParaRPr lang="en-US" sz="2400" b="1" dirty="0">
              <a:solidFill>
                <a:srgbClr val="FF0000"/>
              </a:solidFill>
              <a:latin typeface="Consolas"/>
              <a:ea typeface="Monaco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997376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4" grpId="0"/>
      <p:bldP spid="29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0888" cy="4921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Coffees(tag: Tag) </a:t>
            </a:r>
            <a:r>
              <a:rPr lang="en-US" sz="20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extends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Table[C](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tag,</a:t>
            </a:r>
            <a:r>
              <a:rPr lang="en-US" sz="2000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"COFFEES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”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…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0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price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column[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BigDecimal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](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"PRICE"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0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sales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column[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](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"SALES"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0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revenue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 </a:t>
            </a:r>
            <a:r>
              <a:rPr lang="en-US" sz="20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price</a:t>
            </a:r>
            <a:r>
              <a:rPr lang="en-US" sz="20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.asColumnOf</a:t>
            </a:r>
            <a:r>
              <a:rPr lang="en-US" sz="20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[Double]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*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 </a:t>
            </a:r>
            <a:r>
              <a:rPr lang="en-US" sz="20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sales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.asColumnOf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[Double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.map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(c =&gt;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c.revenue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210551" y="1928629"/>
            <a:ext cx="407620" cy="30961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975386" y="3512300"/>
            <a:ext cx="2164566" cy="15728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5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</a:t>
            </a:r>
            <a:r>
              <a:rPr lang="en-US" dirty="0"/>
              <a:t>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0888" cy="4921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QueryExtensions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[T,E]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( </a:t>
            </a: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Query[T,E]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){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page(no: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pageSize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 </a:t>
            </a:r>
            <a:r>
              <a:rPr lang="en-US" sz="2400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: </a:t>
            </a:r>
            <a:r>
              <a:rPr lang="en-US" sz="2400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Query[T,E]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= </a:t>
            </a:r>
            <a:r>
              <a:rPr lang="en-US" sz="24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.drop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(no-</a:t>
            </a:r>
            <a:r>
              <a:rPr lang="en-US" sz="2400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)*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pageSize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).take(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pageSize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suppliers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.page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400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5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400" u="sng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400" u="sng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.sortBy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(_.</a:t>
            </a:r>
            <a:r>
              <a:rPr lang="en-US" sz="24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.page(</a:t>
            </a:r>
            <a:r>
              <a:rPr lang="en-US" sz="2400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63269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</a:t>
            </a:r>
            <a:r>
              <a:rPr lang="en-US" dirty="0" smtClean="0"/>
              <a:t>uery extensions by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0888" cy="4921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CoffeesExtensions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( </a:t>
            </a: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 Query[</a:t>
            </a:r>
            <a:r>
              <a:rPr lang="en-US" sz="2400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 ){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byName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 name: Column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[String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 )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: Query[</a:t>
            </a:r>
            <a:r>
              <a:rPr lang="en-US" sz="2400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,C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= </a:t>
            </a:r>
            <a:r>
              <a:rPr lang="en-US" sz="2400" dirty="0" err="1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q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.filter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</a:t>
            </a:r>
            <a:r>
              <a:rPr lang="en-US" sz="2400" u="sng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=== name).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sortBy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(_.</a:t>
            </a:r>
            <a:r>
              <a:rPr lang="en-US" sz="2400" dirty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name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}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u="sng" dirty="0" err="1" smtClean="0">
                <a:solidFill>
                  <a:srgbClr val="0226CC"/>
                </a:solidFill>
                <a:latin typeface="Consolas"/>
                <a:ea typeface="Consolas"/>
                <a:cs typeface="Consolas"/>
              </a:rPr>
              <a:t>coffees</a:t>
            </a:r>
            <a:r>
              <a:rPr lang="en-US" sz="2400" u="sng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.byName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400" u="sng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2400" u="sng" dirty="0" err="1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ColumbianDecaf</a:t>
            </a:r>
            <a:r>
              <a:rPr lang="en-US" sz="2400" u="sng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2400" u="sng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.page(</a:t>
            </a:r>
            <a:r>
              <a:rPr lang="en-US" sz="2400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5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92509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15312</TotalTime>
  <Words>2038</Words>
  <Application>Microsoft Macintosh PowerPoint</Application>
  <PresentationFormat>On-screen Show (4:3)</PresentationFormat>
  <Paragraphs>410</Paragraphs>
  <Slides>40</Slides>
  <Notes>18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Patterns for Slick database applications</vt:lpstr>
      <vt:lpstr>Recap: What is Slick?</vt:lpstr>
      <vt:lpstr>Agenda</vt:lpstr>
      <vt:lpstr>Query composition and re-use</vt:lpstr>
      <vt:lpstr>For-expression desugaring in Scala</vt:lpstr>
      <vt:lpstr>Types in Slick</vt:lpstr>
      <vt:lpstr>Table extensions</vt:lpstr>
      <vt:lpstr>Query extensions</vt:lpstr>
      <vt:lpstr>Query extensions by Table</vt:lpstr>
      <vt:lpstr>Query extensions for joins</vt:lpstr>
      <vt:lpstr>Query libraries by Interface</vt:lpstr>
      <vt:lpstr>Query extensions by Interface</vt:lpstr>
      <vt:lpstr>Query extensions summary</vt:lpstr>
      <vt:lpstr>Getting rid of boilerplate</vt:lpstr>
      <vt:lpstr>Auto joins</vt:lpstr>
      <vt:lpstr>Auto joins</vt:lpstr>
      <vt:lpstr>Auto incrementing inserts</vt:lpstr>
      <vt:lpstr>Auto incrementing inserts</vt:lpstr>
      <vt:lpstr>Code generatION</vt:lpstr>
      <vt:lpstr>Code generator for Slick code</vt:lpstr>
      <vt:lpstr>Generated code</vt:lpstr>
      <vt:lpstr>OUTER JOINS</vt:lpstr>
      <vt:lpstr>Outer join limitation in Slick</vt:lpstr>
      <vt:lpstr>Outer join pattern </vt:lpstr>
      <vt:lpstr>CUSTOMIZABLE Code generatION</vt:lpstr>
      <vt:lpstr>Using code generator as a library</vt:lpstr>
      <vt:lpstr>Adjust name mapping</vt:lpstr>
      <vt:lpstr>Generate auto-join conditions 1</vt:lpstr>
      <vt:lpstr>Generate auto-join conditions 2</vt:lpstr>
      <vt:lpstr>Other uses of Slick code generation</vt:lpstr>
      <vt:lpstr>Use code generation wisely</vt:lpstr>
      <vt:lpstr>Dynamic Queries</vt:lpstr>
      <vt:lpstr>Common use case for web apps</vt:lpstr>
      <vt:lpstr>Dynamic column</vt:lpstr>
      <vt:lpstr>Example: sortDynamic</vt:lpstr>
      <vt:lpstr>sortDynamic 1</vt:lpstr>
      <vt:lpstr>sortDynamic 2</vt:lpstr>
      <vt:lpstr>Summary</vt:lpstr>
      <vt:lpstr>PowerPoint Presentation</vt:lpstr>
      <vt:lpstr>filterDynamic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lkjkhgf</dc:creator>
  <cp:lastModifiedBy>Jan Christopher Vogt</cp:lastModifiedBy>
  <cp:revision>330</cp:revision>
  <dcterms:created xsi:type="dcterms:W3CDTF">2013-06-06T16:16:08Z</dcterms:created>
  <dcterms:modified xsi:type="dcterms:W3CDTF">2013-12-04T08:14:52Z</dcterms:modified>
</cp:coreProperties>
</file>